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74" r:id="rId2"/>
    <p:sldId id="260" r:id="rId3"/>
    <p:sldId id="258" r:id="rId4"/>
    <p:sldId id="466" r:id="rId5"/>
    <p:sldId id="259" r:id="rId6"/>
    <p:sldId id="261" r:id="rId7"/>
    <p:sldId id="262" r:id="rId8"/>
    <p:sldId id="461" r:id="rId9"/>
    <p:sldId id="474" r:id="rId10"/>
    <p:sldId id="268" r:id="rId11"/>
    <p:sldId id="462" r:id="rId12"/>
    <p:sldId id="465" r:id="rId13"/>
    <p:sldId id="472" r:id="rId14"/>
    <p:sldId id="459" r:id="rId15"/>
    <p:sldId id="457" r:id="rId16"/>
    <p:sldId id="460" r:id="rId17"/>
    <p:sldId id="467" r:id="rId18"/>
    <p:sldId id="468" r:id="rId19"/>
    <p:sldId id="469" r:id="rId20"/>
    <p:sldId id="470" r:id="rId21"/>
    <p:sldId id="471" r:id="rId22"/>
    <p:sldId id="47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6183"/>
    <a:srgbClr val="0461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8813B7-C7B1-4352-9B3A-A8B96A9EC96B}" v="527" dt="2020-11-25T08:02:11.8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79000" autoAdjust="0"/>
  </p:normalViewPr>
  <p:slideViewPr>
    <p:cSldViewPr snapToGrid="0">
      <p:cViewPr varScale="1">
        <p:scale>
          <a:sx n="66" d="100"/>
          <a:sy n="66" d="100"/>
        </p:scale>
        <p:origin x="3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Yang" userId="d220d02d-942a-41df-b1db-2ee7cb62e2b5" providerId="ADAL" clId="{3B8813B7-C7B1-4352-9B3A-A8B96A9EC96B}"/>
    <pc:docChg chg="undo custSel addSld delSld modSld sldOrd">
      <pc:chgData name="Karen Yang" userId="d220d02d-942a-41df-b1db-2ee7cb62e2b5" providerId="ADAL" clId="{3B8813B7-C7B1-4352-9B3A-A8B96A9EC96B}" dt="2020-11-25T17:10:37.449" v="5659" actId="20577"/>
      <pc:docMkLst>
        <pc:docMk/>
      </pc:docMkLst>
      <pc:sldChg chg="addSp modSp mod">
        <pc:chgData name="Karen Yang" userId="d220d02d-942a-41df-b1db-2ee7cb62e2b5" providerId="ADAL" clId="{3B8813B7-C7B1-4352-9B3A-A8B96A9EC96B}" dt="2020-11-25T07:03:06.777" v="4762" actId="1076"/>
        <pc:sldMkLst>
          <pc:docMk/>
          <pc:sldMk cId="4116396313" sldId="258"/>
        </pc:sldMkLst>
        <pc:spChg chg="mod">
          <ac:chgData name="Karen Yang" userId="d220d02d-942a-41df-b1db-2ee7cb62e2b5" providerId="ADAL" clId="{3B8813B7-C7B1-4352-9B3A-A8B96A9EC96B}" dt="2020-11-25T07:03:06.777" v="4762" actId="1076"/>
          <ac:spMkLst>
            <pc:docMk/>
            <pc:sldMk cId="4116396313" sldId="258"/>
            <ac:spMk id="16" creationId="{21D4342E-DACF-48AD-80CE-0873841D4C03}"/>
          </ac:spMkLst>
        </pc:spChg>
        <pc:grpChg chg="add mod ord">
          <ac:chgData name="Karen Yang" userId="d220d02d-942a-41df-b1db-2ee7cb62e2b5" providerId="ADAL" clId="{3B8813B7-C7B1-4352-9B3A-A8B96A9EC96B}" dt="2020-11-24T05:03:13.179" v="264" actId="167"/>
          <ac:grpSpMkLst>
            <pc:docMk/>
            <pc:sldMk cId="4116396313" sldId="258"/>
            <ac:grpSpMk id="4" creationId="{64C2B51F-3E3E-441D-8D2D-F62B93E30FCD}"/>
          </ac:grpSpMkLst>
        </pc:grpChg>
        <pc:picChg chg="add mod">
          <ac:chgData name="Karen Yang" userId="d220d02d-942a-41df-b1db-2ee7cb62e2b5" providerId="ADAL" clId="{3B8813B7-C7B1-4352-9B3A-A8B96A9EC96B}" dt="2020-11-24T05:03:04.631" v="263" actId="164"/>
          <ac:picMkLst>
            <pc:docMk/>
            <pc:sldMk cId="4116396313" sldId="258"/>
            <ac:picMk id="3" creationId="{69E18BCB-581C-446A-9EB4-7DF0EE0D9F79}"/>
          </ac:picMkLst>
        </pc:picChg>
        <pc:picChg chg="mod ord">
          <ac:chgData name="Karen Yang" userId="d220d02d-942a-41df-b1db-2ee7cb62e2b5" providerId="ADAL" clId="{3B8813B7-C7B1-4352-9B3A-A8B96A9EC96B}" dt="2020-11-24T05:03:04.631" v="263" actId="164"/>
          <ac:picMkLst>
            <pc:docMk/>
            <pc:sldMk cId="4116396313" sldId="258"/>
            <ac:picMk id="5" creationId="{A78E4754-83C1-4584-B9B7-7CC17A65EFC9}"/>
          </ac:picMkLst>
        </pc:picChg>
      </pc:sldChg>
      <pc:sldChg chg="addSp delSp modSp mod addAnim delAnim modAnim">
        <pc:chgData name="Karen Yang" userId="d220d02d-942a-41df-b1db-2ee7cb62e2b5" providerId="ADAL" clId="{3B8813B7-C7B1-4352-9B3A-A8B96A9EC96B}" dt="2020-11-25T07:49:11.819" v="5495" actId="14100"/>
        <pc:sldMkLst>
          <pc:docMk/>
          <pc:sldMk cId="2304703045" sldId="259"/>
        </pc:sldMkLst>
        <pc:spChg chg="add del mod">
          <ac:chgData name="Karen Yang" userId="d220d02d-942a-41df-b1db-2ee7cb62e2b5" providerId="ADAL" clId="{3B8813B7-C7B1-4352-9B3A-A8B96A9EC96B}" dt="2020-11-25T07:03:25.023" v="4764" actId="1076"/>
          <ac:spMkLst>
            <pc:docMk/>
            <pc:sldMk cId="2304703045" sldId="259"/>
            <ac:spMk id="5" creationId="{768C0207-F3B5-4B21-A2AB-1F6985F50562}"/>
          </ac:spMkLst>
        </pc:spChg>
        <pc:spChg chg="mod">
          <ac:chgData name="Karen Yang" userId="d220d02d-942a-41df-b1db-2ee7cb62e2b5" providerId="ADAL" clId="{3B8813B7-C7B1-4352-9B3A-A8B96A9EC96B}" dt="2020-11-25T07:02:40.203" v="4760" actId="1076"/>
          <ac:spMkLst>
            <pc:docMk/>
            <pc:sldMk cId="2304703045" sldId="259"/>
            <ac:spMk id="7" creationId="{EFA84558-54BF-4EED-8F75-29BC576A7361}"/>
          </ac:spMkLst>
        </pc:spChg>
        <pc:picChg chg="add mod">
          <ac:chgData name="Karen Yang" userId="d220d02d-942a-41df-b1db-2ee7cb62e2b5" providerId="ADAL" clId="{3B8813B7-C7B1-4352-9B3A-A8B96A9EC96B}" dt="2020-11-25T07:49:11.819" v="5495" actId="14100"/>
          <ac:picMkLst>
            <pc:docMk/>
            <pc:sldMk cId="2304703045" sldId="259"/>
            <ac:picMk id="3" creationId="{1D65464D-8C5C-4112-B384-CE4D9118E077}"/>
          </ac:picMkLst>
        </pc:picChg>
        <pc:picChg chg="del">
          <ac:chgData name="Karen Yang" userId="d220d02d-942a-41df-b1db-2ee7cb62e2b5" providerId="ADAL" clId="{3B8813B7-C7B1-4352-9B3A-A8B96A9EC96B}" dt="2020-11-24T18:58:16.428" v="265" actId="478"/>
          <ac:picMkLst>
            <pc:docMk/>
            <pc:sldMk cId="2304703045" sldId="259"/>
            <ac:picMk id="4" creationId="{FBB2E749-FE22-4616-A689-28B834C2BBDB}"/>
          </ac:picMkLst>
        </pc:picChg>
      </pc:sldChg>
      <pc:sldChg chg="mod">
        <pc:chgData name="Karen Yang" userId="d220d02d-942a-41df-b1db-2ee7cb62e2b5" providerId="ADAL" clId="{3B8813B7-C7B1-4352-9B3A-A8B96A9EC96B}" dt="2020-11-23T23:50:09.436" v="52" actId="27918"/>
        <pc:sldMkLst>
          <pc:docMk/>
          <pc:sldMk cId="1928420765" sldId="260"/>
        </pc:sldMkLst>
      </pc:sldChg>
      <pc:sldChg chg="addSp delSp modSp mod">
        <pc:chgData name="Karen Yang" userId="d220d02d-942a-41df-b1db-2ee7cb62e2b5" providerId="ADAL" clId="{3B8813B7-C7B1-4352-9B3A-A8B96A9EC96B}" dt="2020-11-25T07:50:26.751" v="5496" actId="167"/>
        <pc:sldMkLst>
          <pc:docMk/>
          <pc:sldMk cId="989723897" sldId="261"/>
        </pc:sldMkLst>
        <pc:spChg chg="mod">
          <ac:chgData name="Karen Yang" userId="d220d02d-942a-41df-b1db-2ee7cb62e2b5" providerId="ADAL" clId="{3B8813B7-C7B1-4352-9B3A-A8B96A9EC96B}" dt="2020-11-24T19:21:51.940" v="330" actId="20577"/>
          <ac:spMkLst>
            <pc:docMk/>
            <pc:sldMk cId="989723897" sldId="261"/>
            <ac:spMk id="5" creationId="{976A16DC-5F8C-4567-BDD9-796EC2E740E8}"/>
          </ac:spMkLst>
        </pc:spChg>
        <pc:picChg chg="add mod ord">
          <ac:chgData name="Karen Yang" userId="d220d02d-942a-41df-b1db-2ee7cb62e2b5" providerId="ADAL" clId="{3B8813B7-C7B1-4352-9B3A-A8B96A9EC96B}" dt="2020-11-25T07:50:26.751" v="5496" actId="167"/>
          <ac:picMkLst>
            <pc:docMk/>
            <pc:sldMk cId="989723897" sldId="261"/>
            <ac:picMk id="3" creationId="{23EB512F-826D-4505-9047-CB66F8CCEC23}"/>
          </ac:picMkLst>
        </pc:picChg>
        <pc:picChg chg="del">
          <ac:chgData name="Karen Yang" userId="d220d02d-942a-41df-b1db-2ee7cb62e2b5" providerId="ADAL" clId="{3B8813B7-C7B1-4352-9B3A-A8B96A9EC96B}" dt="2020-11-24T19:21:49.840" v="329" actId="478"/>
          <ac:picMkLst>
            <pc:docMk/>
            <pc:sldMk cId="989723897" sldId="261"/>
            <ac:picMk id="4" creationId="{E8DEAC02-3E60-40FD-95C7-AB8210B51452}"/>
          </ac:picMkLst>
        </pc:picChg>
      </pc:sldChg>
      <pc:sldChg chg="modSp modAnim">
        <pc:chgData name="Karen Yang" userId="d220d02d-942a-41df-b1db-2ee7cb62e2b5" providerId="ADAL" clId="{3B8813B7-C7B1-4352-9B3A-A8B96A9EC96B}" dt="2020-11-25T07:57:57.753" v="5631" actId="5793"/>
        <pc:sldMkLst>
          <pc:docMk/>
          <pc:sldMk cId="361227573" sldId="262"/>
        </pc:sldMkLst>
        <pc:spChg chg="mod">
          <ac:chgData name="Karen Yang" userId="d220d02d-942a-41df-b1db-2ee7cb62e2b5" providerId="ADAL" clId="{3B8813B7-C7B1-4352-9B3A-A8B96A9EC96B}" dt="2020-11-25T07:57:57.753" v="5631" actId="5793"/>
          <ac:spMkLst>
            <pc:docMk/>
            <pc:sldMk cId="361227573" sldId="262"/>
            <ac:spMk id="3" creationId="{6751F8A4-A382-41A7-91B6-18A8BDD837E0}"/>
          </ac:spMkLst>
        </pc:spChg>
        <pc:spChg chg="mod">
          <ac:chgData name="Karen Yang" userId="d220d02d-942a-41df-b1db-2ee7cb62e2b5" providerId="ADAL" clId="{3B8813B7-C7B1-4352-9B3A-A8B96A9EC96B}" dt="2020-11-25T07:55:36.427" v="5562" actId="20577"/>
          <ac:spMkLst>
            <pc:docMk/>
            <pc:sldMk cId="361227573" sldId="262"/>
            <ac:spMk id="4" creationId="{00000000-0000-0000-0000-000000000000}"/>
          </ac:spMkLst>
        </pc:spChg>
        <pc:spChg chg="mod">
          <ac:chgData name="Karen Yang" userId="d220d02d-942a-41df-b1db-2ee7cb62e2b5" providerId="ADAL" clId="{3B8813B7-C7B1-4352-9B3A-A8B96A9EC96B}" dt="2020-11-25T07:57:47.141" v="5630" actId="20577"/>
          <ac:spMkLst>
            <pc:docMk/>
            <pc:sldMk cId="361227573" sldId="262"/>
            <ac:spMk id="5" creationId="{00000000-0000-0000-0000-000000000000}"/>
          </ac:spMkLst>
        </pc:spChg>
      </pc:sldChg>
      <pc:sldChg chg="modSp">
        <pc:chgData name="Karen Yang" userId="d220d02d-942a-41df-b1db-2ee7cb62e2b5" providerId="ADAL" clId="{3B8813B7-C7B1-4352-9B3A-A8B96A9EC96B}" dt="2020-11-24T19:30:26.243" v="408" actId="255"/>
        <pc:sldMkLst>
          <pc:docMk/>
          <pc:sldMk cId="2785456403" sldId="269"/>
        </pc:sldMkLst>
        <pc:spChg chg="mod">
          <ac:chgData name="Karen Yang" userId="d220d02d-942a-41df-b1db-2ee7cb62e2b5" providerId="ADAL" clId="{3B8813B7-C7B1-4352-9B3A-A8B96A9EC96B}" dt="2020-11-24T19:30:26.243" v="408" actId="255"/>
          <ac:spMkLst>
            <pc:docMk/>
            <pc:sldMk cId="2785456403" sldId="269"/>
            <ac:spMk id="5" creationId="{00000000-0000-0000-0000-000000000000}"/>
          </ac:spMkLst>
        </pc:spChg>
      </pc:sldChg>
      <pc:sldChg chg="addSp delSp modSp mod">
        <pc:chgData name="Karen Yang" userId="d220d02d-942a-41df-b1db-2ee7cb62e2b5" providerId="ADAL" clId="{3B8813B7-C7B1-4352-9B3A-A8B96A9EC96B}" dt="2020-11-24T19:31:14.399" v="411" actId="1076"/>
        <pc:sldMkLst>
          <pc:docMk/>
          <pc:sldMk cId="3530611191" sldId="272"/>
        </pc:sldMkLst>
        <pc:spChg chg="mod">
          <ac:chgData name="Karen Yang" userId="d220d02d-942a-41df-b1db-2ee7cb62e2b5" providerId="ADAL" clId="{3B8813B7-C7B1-4352-9B3A-A8B96A9EC96B}" dt="2020-11-24T19:31:14.399" v="411" actId="1076"/>
          <ac:spMkLst>
            <pc:docMk/>
            <pc:sldMk cId="3530611191" sldId="272"/>
            <ac:spMk id="18" creationId="{F655C26F-F62A-4268-B44C-C18CEB3A253F}"/>
          </ac:spMkLst>
        </pc:spChg>
        <pc:grpChg chg="del">
          <ac:chgData name="Karen Yang" userId="d220d02d-942a-41df-b1db-2ee7cb62e2b5" providerId="ADAL" clId="{3B8813B7-C7B1-4352-9B3A-A8B96A9EC96B}" dt="2020-11-24T00:32:27.169" v="210" actId="478"/>
          <ac:grpSpMkLst>
            <pc:docMk/>
            <pc:sldMk cId="3530611191" sldId="272"/>
            <ac:grpSpMk id="12" creationId="{0AA81A5B-1AC1-467C-982C-AF6D3BBC0193}"/>
          </ac:grpSpMkLst>
        </pc:grpChg>
        <pc:grpChg chg="add mod ord">
          <ac:chgData name="Karen Yang" userId="d220d02d-942a-41df-b1db-2ee7cb62e2b5" providerId="ADAL" clId="{3B8813B7-C7B1-4352-9B3A-A8B96A9EC96B}" dt="2020-11-24T00:49:15.985" v="249" actId="164"/>
          <ac:grpSpMkLst>
            <pc:docMk/>
            <pc:sldMk cId="3530611191" sldId="272"/>
            <ac:grpSpMk id="14" creationId="{446D98A6-72FA-4109-BA92-C0AC6C3146E3}"/>
          </ac:grpSpMkLst>
        </pc:grpChg>
        <pc:grpChg chg="add mod ord">
          <ac:chgData name="Karen Yang" userId="d220d02d-942a-41df-b1db-2ee7cb62e2b5" providerId="ADAL" clId="{3B8813B7-C7B1-4352-9B3A-A8B96A9EC96B}" dt="2020-11-24T00:51:30.575" v="257" actId="167"/>
          <ac:grpSpMkLst>
            <pc:docMk/>
            <pc:sldMk cId="3530611191" sldId="272"/>
            <ac:grpSpMk id="15" creationId="{8D1045A4-1AB1-41ED-8F43-F5F26445D606}"/>
          </ac:grpSpMkLst>
        </pc:grpChg>
        <pc:picChg chg="add del mod">
          <ac:chgData name="Karen Yang" userId="d220d02d-942a-41df-b1db-2ee7cb62e2b5" providerId="ADAL" clId="{3B8813B7-C7B1-4352-9B3A-A8B96A9EC96B}" dt="2020-11-24T00:35:35.910" v="223" actId="478"/>
          <ac:picMkLst>
            <pc:docMk/>
            <pc:sldMk cId="3530611191" sldId="272"/>
            <ac:picMk id="3" creationId="{9DFDBC19-7103-45A6-AA2A-C181C756A96C}"/>
          </ac:picMkLst>
        </pc:picChg>
        <pc:picChg chg="add mod ord">
          <ac:chgData name="Karen Yang" userId="d220d02d-942a-41df-b1db-2ee7cb62e2b5" providerId="ADAL" clId="{3B8813B7-C7B1-4352-9B3A-A8B96A9EC96B}" dt="2020-11-24T00:51:22.335" v="256" actId="164"/>
          <ac:picMkLst>
            <pc:docMk/>
            <pc:sldMk cId="3530611191" sldId="272"/>
            <ac:picMk id="6" creationId="{8D53EB6A-1C00-4991-87DD-FFEF68BA0D72}"/>
          </ac:picMkLst>
        </pc:picChg>
        <pc:picChg chg="add mod ord">
          <ac:chgData name="Karen Yang" userId="d220d02d-942a-41df-b1db-2ee7cb62e2b5" providerId="ADAL" clId="{3B8813B7-C7B1-4352-9B3A-A8B96A9EC96B}" dt="2020-11-24T00:51:22.335" v="256" actId="164"/>
          <ac:picMkLst>
            <pc:docMk/>
            <pc:sldMk cId="3530611191" sldId="272"/>
            <ac:picMk id="8" creationId="{0EDE7C6F-0036-4B7F-9787-E348E86DABF2}"/>
          </ac:picMkLst>
        </pc:picChg>
        <pc:picChg chg="add mod">
          <ac:chgData name="Karen Yang" userId="d220d02d-942a-41df-b1db-2ee7cb62e2b5" providerId="ADAL" clId="{3B8813B7-C7B1-4352-9B3A-A8B96A9EC96B}" dt="2020-11-24T00:51:22.335" v="256" actId="164"/>
          <ac:picMkLst>
            <pc:docMk/>
            <pc:sldMk cId="3530611191" sldId="272"/>
            <ac:picMk id="13" creationId="{CE198D49-D916-4169-92CA-376422E18B37}"/>
          </ac:picMkLst>
        </pc:picChg>
      </pc:sldChg>
      <pc:sldChg chg="modSp mod modNotesTx">
        <pc:chgData name="Karen Yang" userId="d220d02d-942a-41df-b1db-2ee7cb62e2b5" providerId="ADAL" clId="{3B8813B7-C7B1-4352-9B3A-A8B96A9EC96B}" dt="2020-11-25T17:08:28.259" v="5653" actId="20577"/>
        <pc:sldMkLst>
          <pc:docMk/>
          <pc:sldMk cId="4020812523" sldId="417"/>
        </pc:sldMkLst>
        <pc:spChg chg="mod">
          <ac:chgData name="Karen Yang" userId="d220d02d-942a-41df-b1db-2ee7cb62e2b5" providerId="ADAL" clId="{3B8813B7-C7B1-4352-9B3A-A8B96A9EC96B}" dt="2020-11-25T06:29:17.014" v="4592" actId="20577"/>
          <ac:spMkLst>
            <pc:docMk/>
            <pc:sldMk cId="4020812523" sldId="417"/>
            <ac:spMk id="2" creationId="{BD182A0F-D1C4-4530-BAD4-3015E5CA207A}"/>
          </ac:spMkLst>
        </pc:spChg>
        <pc:graphicFrameChg chg="mod modGraphic">
          <ac:chgData name="Karen Yang" userId="d220d02d-942a-41df-b1db-2ee7cb62e2b5" providerId="ADAL" clId="{3B8813B7-C7B1-4352-9B3A-A8B96A9EC96B}" dt="2020-11-25T17:08:28.259" v="5653" actId="20577"/>
          <ac:graphicFrameMkLst>
            <pc:docMk/>
            <pc:sldMk cId="4020812523" sldId="417"/>
            <ac:graphicFrameMk id="7" creationId="{663A7F3F-8CDF-4D08-A08A-8DD0C45F19D5}"/>
          </ac:graphicFrameMkLst>
        </pc:graphicFrameChg>
      </pc:sldChg>
      <pc:sldChg chg="modSp del mod">
        <pc:chgData name="Karen Yang" userId="d220d02d-942a-41df-b1db-2ee7cb62e2b5" providerId="ADAL" clId="{3B8813B7-C7B1-4352-9B3A-A8B96A9EC96B}" dt="2020-11-24T20:08:59.364" v="422" actId="2696"/>
        <pc:sldMkLst>
          <pc:docMk/>
          <pc:sldMk cId="319424864" sldId="444"/>
        </pc:sldMkLst>
        <pc:spChg chg="mod">
          <ac:chgData name="Karen Yang" userId="d220d02d-942a-41df-b1db-2ee7cb62e2b5" providerId="ADAL" clId="{3B8813B7-C7B1-4352-9B3A-A8B96A9EC96B}" dt="2020-11-24T20:08:36.734" v="421" actId="20577"/>
          <ac:spMkLst>
            <pc:docMk/>
            <pc:sldMk cId="319424864" sldId="444"/>
            <ac:spMk id="2" creationId="{BD182A0F-D1C4-4530-BAD4-3015E5CA207A}"/>
          </ac:spMkLst>
        </pc:spChg>
      </pc:sldChg>
      <pc:sldChg chg="modSp add mod modNotesTx">
        <pc:chgData name="Karen Yang" userId="d220d02d-942a-41df-b1db-2ee7cb62e2b5" providerId="ADAL" clId="{3B8813B7-C7B1-4352-9B3A-A8B96A9EC96B}" dt="2020-11-25T08:04:11.864" v="5642" actId="20577"/>
        <pc:sldMkLst>
          <pc:docMk/>
          <pc:sldMk cId="997747182" sldId="456"/>
        </pc:sldMkLst>
        <pc:spChg chg="mod">
          <ac:chgData name="Karen Yang" userId="d220d02d-942a-41df-b1db-2ee7cb62e2b5" providerId="ADAL" clId="{3B8813B7-C7B1-4352-9B3A-A8B96A9EC96B}" dt="2020-11-25T06:29:21.374" v="4593" actId="20577"/>
          <ac:spMkLst>
            <pc:docMk/>
            <pc:sldMk cId="997747182" sldId="456"/>
            <ac:spMk id="2" creationId="{BD182A0F-D1C4-4530-BAD4-3015E5CA207A}"/>
          </ac:spMkLst>
        </pc:spChg>
        <pc:graphicFrameChg chg="mod modGraphic">
          <ac:chgData name="Karen Yang" userId="d220d02d-942a-41df-b1db-2ee7cb62e2b5" providerId="ADAL" clId="{3B8813B7-C7B1-4352-9B3A-A8B96A9EC96B}" dt="2020-11-25T08:04:11.864" v="5642" actId="20577"/>
          <ac:graphicFrameMkLst>
            <pc:docMk/>
            <pc:sldMk cId="997747182" sldId="456"/>
            <ac:graphicFrameMk id="7" creationId="{663A7F3F-8CDF-4D08-A08A-8DD0C45F19D5}"/>
          </ac:graphicFrameMkLst>
        </pc:graphicFrameChg>
      </pc:sldChg>
      <pc:sldChg chg="modSp add del mod">
        <pc:chgData name="Karen Yang" userId="d220d02d-942a-41df-b1db-2ee7cb62e2b5" providerId="ADAL" clId="{3B8813B7-C7B1-4352-9B3A-A8B96A9EC96B}" dt="2020-11-24T20:15:57.703" v="555" actId="2696"/>
        <pc:sldMkLst>
          <pc:docMk/>
          <pc:sldMk cId="506519515" sldId="457"/>
        </pc:sldMkLst>
        <pc:spChg chg="mod">
          <ac:chgData name="Karen Yang" userId="d220d02d-942a-41df-b1db-2ee7cb62e2b5" providerId="ADAL" clId="{3B8813B7-C7B1-4352-9B3A-A8B96A9EC96B}" dt="2020-11-24T20:15:52.893" v="554" actId="20577"/>
          <ac:spMkLst>
            <pc:docMk/>
            <pc:sldMk cId="506519515" sldId="457"/>
            <ac:spMk id="2" creationId="{BD182A0F-D1C4-4530-BAD4-3015E5CA207A}"/>
          </ac:spMkLst>
        </pc:spChg>
      </pc:sldChg>
      <pc:sldChg chg="modSp new mod ord modNotesTx">
        <pc:chgData name="Karen Yang" userId="d220d02d-942a-41df-b1db-2ee7cb62e2b5" providerId="ADAL" clId="{3B8813B7-C7B1-4352-9B3A-A8B96A9EC96B}" dt="2020-11-25T08:02:06.352" v="5640" actId="6549"/>
        <pc:sldMkLst>
          <pc:docMk/>
          <pc:sldMk cId="2223366401" sldId="457"/>
        </pc:sldMkLst>
        <pc:spChg chg="mod">
          <ac:chgData name="Karen Yang" userId="d220d02d-942a-41df-b1db-2ee7cb62e2b5" providerId="ADAL" clId="{3B8813B7-C7B1-4352-9B3A-A8B96A9EC96B}" dt="2020-11-25T07:26:09.062" v="5032" actId="20577"/>
          <ac:spMkLst>
            <pc:docMk/>
            <pc:sldMk cId="2223366401" sldId="457"/>
            <ac:spMk id="2" creationId="{029F9D3F-744A-4524-96F6-6A11CCBDA262}"/>
          </ac:spMkLst>
        </pc:spChg>
        <pc:spChg chg="mod">
          <ac:chgData name="Karen Yang" userId="d220d02d-942a-41df-b1db-2ee7cb62e2b5" providerId="ADAL" clId="{3B8813B7-C7B1-4352-9B3A-A8B96A9EC96B}" dt="2020-11-25T07:39:24.989" v="5330" actId="20577"/>
          <ac:spMkLst>
            <pc:docMk/>
            <pc:sldMk cId="2223366401" sldId="457"/>
            <ac:spMk id="3" creationId="{F7C4628A-5E35-4346-8CFA-2D34CC015AAD}"/>
          </ac:spMkLst>
        </pc:spChg>
      </pc:sldChg>
      <pc:sldChg chg="modSp add mod modNotesTx">
        <pc:chgData name="Karen Yang" userId="d220d02d-942a-41df-b1db-2ee7cb62e2b5" providerId="ADAL" clId="{3B8813B7-C7B1-4352-9B3A-A8B96A9EC96B}" dt="2020-11-25T17:10:37.449" v="5659" actId="20577"/>
        <pc:sldMkLst>
          <pc:docMk/>
          <pc:sldMk cId="749381565" sldId="458"/>
        </pc:sldMkLst>
        <pc:spChg chg="mod">
          <ac:chgData name="Karen Yang" userId="d220d02d-942a-41df-b1db-2ee7cb62e2b5" providerId="ADAL" clId="{3B8813B7-C7B1-4352-9B3A-A8B96A9EC96B}" dt="2020-11-25T06:29:25.279" v="4594" actId="20577"/>
          <ac:spMkLst>
            <pc:docMk/>
            <pc:sldMk cId="749381565" sldId="458"/>
            <ac:spMk id="2" creationId="{BD182A0F-D1C4-4530-BAD4-3015E5CA207A}"/>
          </ac:spMkLst>
        </pc:spChg>
        <pc:graphicFrameChg chg="mod modGraphic">
          <ac:chgData name="Karen Yang" userId="d220d02d-942a-41df-b1db-2ee7cb62e2b5" providerId="ADAL" clId="{3B8813B7-C7B1-4352-9B3A-A8B96A9EC96B}" dt="2020-11-25T17:10:37.449" v="5659" actId="20577"/>
          <ac:graphicFrameMkLst>
            <pc:docMk/>
            <pc:sldMk cId="749381565" sldId="458"/>
            <ac:graphicFrameMk id="7" creationId="{663A7F3F-8CDF-4D08-A08A-8DD0C45F19D5}"/>
          </ac:graphicFrameMkLst>
        </pc:graphicFrameChg>
      </pc:sldChg>
      <pc:sldChg chg="modSp add mod ord">
        <pc:chgData name="Karen Yang" userId="d220d02d-942a-41df-b1db-2ee7cb62e2b5" providerId="ADAL" clId="{3B8813B7-C7B1-4352-9B3A-A8B96A9EC96B}" dt="2020-11-24T23:02:08.109" v="4097" actId="20577"/>
        <pc:sldMkLst>
          <pc:docMk/>
          <pc:sldMk cId="1410077733" sldId="459"/>
        </pc:sldMkLst>
        <pc:spChg chg="mod">
          <ac:chgData name="Karen Yang" userId="d220d02d-942a-41df-b1db-2ee7cb62e2b5" providerId="ADAL" clId="{3B8813B7-C7B1-4352-9B3A-A8B96A9EC96B}" dt="2020-11-24T23:02:08.109" v="4097" actId="20577"/>
          <ac:spMkLst>
            <pc:docMk/>
            <pc:sldMk cId="1410077733" sldId="459"/>
            <ac:spMk id="2" creationId="{00000000-0000-0000-0000-000000000000}"/>
          </ac:spMkLst>
        </pc:spChg>
      </pc:sldChg>
      <pc:sldChg chg="modSp add mod modNotesTx">
        <pc:chgData name="Karen Yang" userId="d220d02d-942a-41df-b1db-2ee7cb62e2b5" providerId="ADAL" clId="{3B8813B7-C7B1-4352-9B3A-A8B96A9EC96B}" dt="2020-11-25T07:48:07.078" v="5494" actId="14100"/>
        <pc:sldMkLst>
          <pc:docMk/>
          <pc:sldMk cId="3464344384" sldId="460"/>
        </pc:sldMkLst>
        <pc:spChg chg="mod">
          <ac:chgData name="Karen Yang" userId="d220d02d-942a-41df-b1db-2ee7cb62e2b5" providerId="ADAL" clId="{3B8813B7-C7B1-4352-9B3A-A8B96A9EC96B}" dt="2020-11-25T07:26:20.377" v="5049" actId="20577"/>
          <ac:spMkLst>
            <pc:docMk/>
            <pc:sldMk cId="3464344384" sldId="460"/>
            <ac:spMk id="2" creationId="{029F9D3F-744A-4524-96F6-6A11CCBDA262}"/>
          </ac:spMkLst>
        </pc:spChg>
        <pc:spChg chg="mod">
          <ac:chgData name="Karen Yang" userId="d220d02d-942a-41df-b1db-2ee7cb62e2b5" providerId="ADAL" clId="{3B8813B7-C7B1-4352-9B3A-A8B96A9EC96B}" dt="2020-11-25T07:48:07.078" v="5494" actId="14100"/>
          <ac:spMkLst>
            <pc:docMk/>
            <pc:sldMk cId="3464344384" sldId="460"/>
            <ac:spMk id="3" creationId="{F7C4628A-5E35-4346-8CFA-2D34CC015AAD}"/>
          </ac:spMkLst>
        </pc:spChg>
      </pc:sldChg>
      <pc:sldChg chg="new del">
        <pc:chgData name="Karen Yang" userId="d220d02d-942a-41df-b1db-2ee7cb62e2b5" providerId="ADAL" clId="{3B8813B7-C7B1-4352-9B3A-A8B96A9EC96B}" dt="2020-11-24T23:20:27.371" v="4532" actId="2696"/>
        <pc:sldMkLst>
          <pc:docMk/>
          <pc:sldMk cId="857418434" sldId="461"/>
        </pc:sldMkLst>
      </pc:sldChg>
      <pc:sldChg chg="add del ord modNotesTx">
        <pc:chgData name="Karen Yang" userId="d220d02d-942a-41df-b1db-2ee7cb62e2b5" providerId="ADAL" clId="{3B8813B7-C7B1-4352-9B3A-A8B96A9EC96B}" dt="2020-11-24T23:20:53.743" v="4537" actId="2696"/>
        <pc:sldMkLst>
          <pc:docMk/>
          <pc:sldMk cId="3017128844" sldId="46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SEC Tips by Year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Tips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Sheet1!$A$3:$A$11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Sheet1!$B$3:$B$11</c:f>
              <c:numCache>
                <c:formatCode>General</c:formatCode>
                <c:ptCount val="9"/>
                <c:pt idx="0">
                  <c:v>3001</c:v>
                </c:pt>
                <c:pt idx="1">
                  <c:v>3238</c:v>
                </c:pt>
                <c:pt idx="2">
                  <c:v>3620</c:v>
                </c:pt>
                <c:pt idx="3">
                  <c:v>3923</c:v>
                </c:pt>
                <c:pt idx="4">
                  <c:v>4218</c:v>
                </c:pt>
                <c:pt idx="5">
                  <c:v>4484</c:v>
                </c:pt>
                <c:pt idx="6">
                  <c:v>5282</c:v>
                </c:pt>
                <c:pt idx="7">
                  <c:v>5212</c:v>
                </c:pt>
                <c:pt idx="8">
                  <c:v>6911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89-4400-BB71-BD24998660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49063888"/>
        <c:axId val="449064280"/>
      </c:barChart>
      <c:catAx>
        <c:axId val="44906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064280"/>
        <c:crosses val="autoZero"/>
        <c:auto val="1"/>
        <c:lblAlgn val="ctr"/>
        <c:lblOffset val="100"/>
        <c:noMultiLvlLbl val="0"/>
      </c:catAx>
      <c:valAx>
        <c:axId val="449064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063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FE39F-50FB-40D0-97E7-B27F486D5948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9919F-0A9B-4D35-864C-AD3BF6EED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5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https://www.sec.gov/news/press-release/2020-146</a:t>
            </a:r>
          </a:p>
          <a:p>
            <a:r>
              <a:rPr lang="en-US" dirty="0"/>
              <a:t>https://www.sec.gov/news/press-release/2020-211</a:t>
            </a:r>
          </a:p>
          <a:p>
            <a:r>
              <a:rPr lang="en-US" dirty="0"/>
              <a:t>https://www.sec.gov/news/press-release/2020-262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9919F-0A9B-4D35-864C-AD3BF6EEDEB4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515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https://www.sec.gov/news/press-release/2020-146</a:t>
            </a:r>
          </a:p>
          <a:p>
            <a:r>
              <a:rPr lang="en-US" dirty="0"/>
              <a:t>https://www.sec.gov/news/press-release/2020-211</a:t>
            </a:r>
          </a:p>
          <a:p>
            <a:r>
              <a:rPr lang="en-US" dirty="0"/>
              <a:t>https://www.sec.gov/news/press-release/2020-262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9919F-0A9B-4D35-864C-AD3BF6EEDE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73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https://www.cftc.gov/PressRoom/PressReleases/8241-20</a:t>
            </a:r>
          </a:p>
          <a:p>
            <a:r>
              <a:rPr lang="en-US" dirty="0"/>
              <a:t>https://www.cftc.gov/PressRoom/PressReleases/8256-20</a:t>
            </a:r>
          </a:p>
          <a:p>
            <a:r>
              <a:rPr lang="en-US" dirty="0"/>
              <a:t>https://www.cftc.gov/PressRoom/PressReleases/8272-20</a:t>
            </a:r>
          </a:p>
          <a:p>
            <a:r>
              <a:rPr lang="en-US" dirty="0"/>
              <a:t>https://www.justice.gov/usao-sdny/pr/principal-cryptocurrency-escrow-company-pleads-guilty-multimillion-dollar-fraudulent</a:t>
            </a:r>
          </a:p>
          <a:p>
            <a:endParaRPr lang="en-US" dirty="0"/>
          </a:p>
          <a:p>
            <a:r>
              <a:rPr lang="en-US" dirty="0"/>
              <a:t>https://www.justice.gov/opa/pr/john-mcafee-indicted-tax-evasion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9919F-0A9B-4D35-864C-AD3BF6EEDEB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07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6262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https://www.justice.gov/opa/pr/airbus-agrees-pay-over-39-billion-global-penalties-resolve-foreign-bribery-and-itar-case</a:t>
            </a:r>
          </a:p>
          <a:p>
            <a:r>
              <a:rPr lang="en-US" dirty="0"/>
              <a:t>https://www.justice.gov/opa/pr/odebrecht-and-braskem-plead-guilty-and-agree-pay-least-35-billion-global-penalties-resolve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https://www.justice.gov/opa/pr/goldman-sachs-charged-foreign-bribery-case-and-agrees-pay-over-29-billion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https://www.justice.gov/opa/pr/ericsson-agrees-pay-over-1-billion-resolve-fcpa-case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https://www.justice.gov/opa/pr/telia-company-ab-and-its-uzbek-subsidiary-enter-global-foreign-bribery-resolution-more-965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https://www.justice.gov/opa/pr/petr-leo-brasileiro-sa-petrobras-agrees-pay-more-850-million-fcpa-violations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9919F-0A9B-4D35-864C-AD3BF6EEDEB4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301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https://www.justice.gov/opa/pr/mobile-telesystems-pjsc-and-its-uzbek-subsidiary-enter-resolutions-850-million-department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https://www.justice.gov/opa/pr/vimpelcom-limited-and-unitel-llc-enter-global-foreign-bribery-resolution-more-795-million</a:t>
            </a:r>
          </a:p>
          <a:p>
            <a:r>
              <a:rPr lang="en-US" dirty="0"/>
              <a:t>https://www.justice.gov/opa/pr/soci-t-g-n-rale-sa-agrees-pay-860-million-criminal-penalties-bribing-gaddafi-era-Libyan</a:t>
            </a:r>
          </a:p>
          <a:p>
            <a:r>
              <a:rPr lang="en-US" dirty="0"/>
              <a:t>https://www.justice.gov/opa/pr/teva-pharmaceutical-industries-ltd-agrees-pay-more-283-million-resolve-foreign-corrupt</a:t>
            </a:r>
          </a:p>
          <a:p>
            <a:r>
              <a:rPr lang="en-US" dirty="0"/>
              <a:t>https://www.justice.gov/usao-nj/pr/novartis-ag-and-subsidiaries-pay-345-million-resolve-foreign-corrupt-practices-act-cases</a:t>
            </a:r>
          </a:p>
          <a:p>
            <a:r>
              <a:rPr lang="en-US" dirty="0"/>
              <a:t>https://www.justice.gov/opa/pr/technipfmc-plc-and-us-based-subsidiary-agree-pay-over-296-million-global-penalties-resolve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9919F-0A9B-4D35-864C-AD3BF6EEDEB4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467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https://www.justice.gov/opa/pr/walmart-inc-and-brazil-based-subsidiary-agree-pay-137-million-resolve-foreign-corrupt</a:t>
            </a:r>
          </a:p>
          <a:p>
            <a:r>
              <a:rPr lang="en-US" dirty="0"/>
              <a:t>https://www.justice.gov/opa/pr/panasonic-avionics-corporation-agrees-pay-137-million-resolve-foreign-corrupt-practices-act</a:t>
            </a:r>
          </a:p>
          <a:p>
            <a:r>
              <a:rPr lang="en-US" dirty="0"/>
              <a:t>https://www.justice.gov/opa/pr/jf-investimentos-sa-pleads-guilty-and-agrees-pay-over-256-million-resolve-criminal-foreign</a:t>
            </a:r>
          </a:p>
          <a:p>
            <a:r>
              <a:rPr lang="en-US" dirty="0"/>
              <a:t>https://www.justice.gov/opa/pr/sbm-offshore-nv-and-united-states-based-subsidiary-resolve-foreign-corrupt-practices-act-case</a:t>
            </a:r>
          </a:p>
          <a:p>
            <a:r>
              <a:rPr lang="en-US" dirty="0"/>
              <a:t>https://www.justice.gov/opa/pr/fresenius-medical-care-agrees-pay-231-million-criminal-penalties-and-disgorgement-resolve</a:t>
            </a:r>
          </a:p>
          <a:p>
            <a:r>
              <a:rPr lang="en-US" dirty="0"/>
              <a:t>https://www.justice.gov/opa/pr/herbalife-nutrition-ltd-agrees-pay-over-122-million-resolve-fcpa-case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9919F-0A9B-4D35-864C-AD3BF6EEDEB4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351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xmlns="" id="{C9F1A1F2-483F-4F99-83DA-8865E8A7B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" y="1219200"/>
            <a:ext cx="105664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xmlns="" id="{78C00A84-B7A5-4B5F-9BF8-2D9C9FD184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1600" y="3962400"/>
            <a:ext cx="8682038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419303A-09C0-43D3-877A-B590EEA7D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4ADE8682-7216-4E41-A228-BF26F64B1F4C}" type="slidenum">
              <a:rPr lang="en-US" altLang="en-US" sz="1200">
                <a:solidFill>
                  <a:srgbClr val="000000"/>
                </a:solidFill>
                <a:latin typeface="Garamond" panose="02020404030301010803" pitchFamily="18" charset="0"/>
              </a:rPr>
              <a:pPr algn="r" eaLnBrk="1" hangingPunct="1"/>
              <a:t>‹#›</a:t>
            </a:fld>
            <a:endParaRPr lang="en-US" altLang="en-US" sz="12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Line 8">
            <a:extLst>
              <a:ext uri="{FF2B5EF4-FFF2-40B4-BE49-F238E27FC236}">
                <a16:creationId xmlns:a16="http://schemas.microsoft.com/office/drawing/2014/main" xmlns="" id="{F866AFF6-1802-4CC1-B550-BC9DD6812B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400" y="6181725"/>
            <a:ext cx="10972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ea typeface="ＭＳ Ｐゴシック" charset="0"/>
            </a:endParaRPr>
          </a:p>
        </p:txBody>
      </p:sp>
      <p:pic>
        <p:nvPicPr>
          <p:cNvPr id="9" name="Picture 4" descr="CC_Logo">
            <a:extLst>
              <a:ext uri="{FF2B5EF4-FFF2-40B4-BE49-F238E27FC236}">
                <a16:creationId xmlns:a16="http://schemas.microsoft.com/office/drawing/2014/main" xmlns="" id="{C59D2E45-56C9-4F38-9EEE-1874FF078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38" y="6221413"/>
            <a:ext cx="29686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1" y="1524000"/>
            <a:ext cx="10164233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41600" y="3962400"/>
            <a:ext cx="87376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00DCB743-DBE5-4471-A7F9-EBE8104F37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fld id="{F2BC1683-73CA-4A9A-B116-22F325F42C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7CD211E5-B510-4782-923D-304DB8B59F9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97AF7C-CA3A-427D-8420-B121189F6C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134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BFEE511-F0ED-4AB2-A258-02AE235D37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BC1683-73CA-4A9A-B116-22F325F42C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F3AE1A0-4EAD-4639-8661-D2258579E6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B188983-0078-4114-9589-D66C3957FC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7AF7C-CA3A-427D-8420-B121189F6C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2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8D64B66-9233-4132-9BBD-54A7290502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BC1683-73CA-4A9A-B116-22F325F42C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2F773BF-1C6C-4EA2-988A-03BAC60500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E06457B-F9A3-4EE1-80B9-A0D1996256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7AF7C-CA3A-427D-8420-B121189F6C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81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90B1CFE-7F29-4D34-89B7-42AC1485A7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BC1683-73CA-4A9A-B116-22F325F42C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9EDFC97-39EF-41AF-BA40-74877DE475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6723055-C441-4718-A489-17F1490557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7AF7C-CA3A-427D-8420-B121189F6C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96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13F0524E-1E7B-48AB-9FBB-57D0356AA39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97AF7C-CA3A-427D-8420-B121189F6C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11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868417"/>
            <a:ext cx="10363200" cy="970317"/>
          </a:xfrm>
        </p:spPr>
        <p:txBody>
          <a:bodyPr/>
          <a:lstStyle>
            <a:lvl1pPr algn="ctr">
              <a:defRPr sz="44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133631"/>
            <a:ext cx="10363200" cy="646799"/>
          </a:xfrm>
        </p:spPr>
        <p:txBody>
          <a:bodyPr anchor="b"/>
          <a:lstStyle>
            <a:lvl1pPr marL="0" indent="0" algn="ctr">
              <a:buNone/>
              <a:defRPr sz="40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2D72944-01FF-4763-8D09-7AD1CE6E3B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BC1683-73CA-4A9A-B116-22F325F42C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1E85CA5-3497-4B7D-9446-F422007DD6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67EE3DD-E7F1-4B26-BE2E-BEE7F08080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7AF7C-CA3A-427D-8420-B121189F6C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259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EC31F3A-2908-41F1-9C12-99DEFF7162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BC1683-73CA-4A9A-B116-22F325F42C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42FD0DB-4B63-4B53-9308-3B9AA72ABD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4480CBD-A526-4383-AE1F-E8A3E9201B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7AF7C-CA3A-427D-8420-B121189F6C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44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C809D616-5CD3-4072-A09F-455B9C665F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BC1683-73CA-4A9A-B116-22F325F42C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A9ADA801-490C-419E-9C74-62D3944B0E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115E4266-BAC1-453A-8539-CCFED0AB95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7AF7C-CA3A-427D-8420-B121189F6C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505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4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3C481B28-A4F4-4A13-8430-6E05C6B2D1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fld id="{F2BC1683-73CA-4A9A-B116-22F325F42C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32559133-98CE-468D-A93B-671F22577C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B821A728-AF87-4089-9A87-5D66DC3737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315075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D497AF7C-CA3A-427D-8420-B121189F6C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50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w/o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">
            <a:extLst>
              <a:ext uri="{FF2B5EF4-FFF2-40B4-BE49-F238E27FC236}">
                <a16:creationId xmlns:a16="http://schemas.microsoft.com/office/drawing/2014/main" xmlns="" id="{F8096A1A-1D1B-4DB1-BD69-71B3EEE78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" y="228600"/>
            <a:ext cx="109728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4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501EE5B-B436-4846-97FE-9A543D31EC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fld id="{F2BC1683-73CA-4A9A-B116-22F325F42C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5816456-E91B-4097-836F-882FFD613B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91D1D36-F522-4E5F-8EE2-BDE2C7E1C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7AF7C-CA3A-427D-8420-B121189F6C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01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F736EA4C-2B93-4521-9886-A342AC9CDE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BC1683-73CA-4A9A-B116-22F325F42C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56C58AB3-79C3-462F-B16F-07ABB2F562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BD6BA5B-28BF-4D82-8085-8813892E05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7AF7C-CA3A-427D-8420-B121189F6C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637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66A2CC4-5E62-4827-921F-B86E656888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BC1683-73CA-4A9A-B116-22F325F42C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9BE3B4E-C48D-46FF-AC9C-4A99FC9A32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DD4683A-E255-4918-B1DA-F468C40A33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7AF7C-CA3A-427D-8420-B121189F6C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540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B070767-8115-4BF0-BABB-48A06D0D9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A771170-21FF-4F8A-A845-964135D318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1140" name="Rectangle 4">
            <a:extLst>
              <a:ext uri="{FF2B5EF4-FFF2-40B4-BE49-F238E27FC236}">
                <a16:creationId xmlns:a16="http://schemas.microsoft.com/office/drawing/2014/main" xmlns="" id="{A7EBB3F8-A7F0-47DB-8681-587C0959CC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dirty="0">
                <a:solidFill>
                  <a:prstClr val="black"/>
                </a:solidFill>
                <a:latin typeface="+mj-lt"/>
                <a:ea typeface="+mn-ea"/>
              </a:defRPr>
            </a:lvl1pPr>
          </a:lstStyle>
          <a:p>
            <a:fld id="{F2BC1683-73CA-4A9A-B116-22F325F42C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1141" name="Rectangle 5">
            <a:extLst>
              <a:ext uri="{FF2B5EF4-FFF2-40B4-BE49-F238E27FC236}">
                <a16:creationId xmlns:a16="http://schemas.microsoft.com/office/drawing/2014/main" xmlns="" id="{B5DD9134-417D-46BC-917D-ACB138E2D56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>
                <a:solidFill>
                  <a:prstClr val="black"/>
                </a:solidFill>
                <a:latin typeface="+mj-lt"/>
                <a:ea typeface="+mn-ea"/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1142" name="Rectangle 6">
            <a:extLst>
              <a:ext uri="{FF2B5EF4-FFF2-40B4-BE49-F238E27FC236}">
                <a16:creationId xmlns:a16="http://schemas.microsoft.com/office/drawing/2014/main" xmlns="" id="{362A5618-9A88-4ADF-83D7-90D9F3150C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6905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Garamond" panose="02020404030301010803" pitchFamily="18" charset="0"/>
              </a:defRPr>
            </a:lvl1pPr>
          </a:lstStyle>
          <a:p>
            <a:fld id="{D497AF7C-CA3A-427D-8420-B121189F6C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xmlns="" id="{589D692C-C0AC-4AF5-9C22-5EA39B3C3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" y="228600"/>
            <a:ext cx="109728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B3BB84A0-D1DC-457A-8B0E-1298259102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400" y="6469063"/>
            <a:ext cx="10972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ea typeface="ＭＳ Ｐゴシック" charset="0"/>
            </a:endParaRPr>
          </a:p>
        </p:txBody>
      </p:sp>
      <p:pic>
        <p:nvPicPr>
          <p:cNvPr id="1033" name="Picture 4" descr="CC_Logo">
            <a:extLst>
              <a:ext uri="{FF2B5EF4-FFF2-40B4-BE49-F238E27FC236}">
                <a16:creationId xmlns:a16="http://schemas.microsoft.com/office/drawing/2014/main" xmlns="" id="{12F3758C-3267-47E8-8BD4-7BEBCAFDA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38" y="6508750"/>
            <a:ext cx="2968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075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  <a:ea typeface="MS PGothic" panose="020B0600070205080204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  <a:ea typeface="MS PGothic" panose="020B0600070205080204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  <a:ea typeface="MS PGothic" panose="020B0600070205080204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Garamond" pitchFamily="18" charset="0"/>
          <a:ea typeface="MS PGothic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5D6107-C20B-42F5-8829-C36EB8A69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Domestic </a:t>
            </a:r>
            <a:r>
              <a:rPr lang="en-US" dirty="0"/>
              <a:t>&amp; Foreign Whistleblowers: The Growth &amp; Spreading Reach of US Programs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8972" y="1838423"/>
            <a:ext cx="6574055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+mj-lt"/>
              </a:rPr>
              <a:t>Jane Norberg, Chief, </a:t>
            </a:r>
          </a:p>
          <a:p>
            <a:pPr algn="ctr">
              <a:spcAft>
                <a:spcPts val="1200"/>
              </a:spcAft>
            </a:pPr>
            <a:r>
              <a:rPr lang="en-US" sz="2800" b="1" dirty="0" smtClean="0">
                <a:latin typeface="+mj-lt"/>
              </a:rPr>
              <a:t>Whistleblower Office (SEC)</a:t>
            </a:r>
          </a:p>
          <a:p>
            <a:pPr algn="ctr">
              <a:spcAft>
                <a:spcPts val="1200"/>
              </a:spcAft>
            </a:pPr>
            <a:r>
              <a:rPr lang="en-US" sz="2800" b="1" dirty="0" smtClean="0">
                <a:latin typeface="+mj-lt"/>
              </a:rPr>
              <a:t>Christopher Ehrman, Director, Whistleblower Office (CFTC)</a:t>
            </a:r>
          </a:p>
          <a:p>
            <a:pPr algn="ctr">
              <a:spcAft>
                <a:spcPts val="1200"/>
              </a:spcAft>
            </a:pPr>
            <a:r>
              <a:rPr lang="en-US" sz="2800" b="1" dirty="0" smtClean="0">
                <a:latin typeface="+mj-lt"/>
              </a:rPr>
              <a:t>Dawn Applebaum, Program Manager, Whistleblower Office (IRS)</a:t>
            </a:r>
          </a:p>
          <a:p>
            <a:pPr algn="ctr"/>
            <a:r>
              <a:rPr lang="en-US" sz="2800" b="1" dirty="0" smtClean="0">
                <a:latin typeface="+mj-lt"/>
              </a:rPr>
              <a:t>Eric Havian (moderator)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52602" y="5447897"/>
            <a:ext cx="36383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Offshore Alert Conference</a:t>
            </a:r>
          </a:p>
          <a:p>
            <a:r>
              <a:rPr lang="en-US" sz="2400" b="1" dirty="0">
                <a:latin typeface="+mj-lt"/>
              </a:rPr>
              <a:t>December 7, 2020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859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CDA16E-0D24-4400-AF93-4F081BDDA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920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46183"/>
                </a:solidFill>
                <a:latin typeface="Garamond" panose="02020404030301010803" pitchFamily="18" charset="0"/>
              </a:rPr>
              <a:t>IRS Developments</a:t>
            </a:r>
            <a:endParaRPr lang="en-US" b="1" dirty="0">
              <a:solidFill>
                <a:srgbClr val="046183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EC2516-0833-4B8C-8A77-78D38EDCC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952" y="1235395"/>
            <a:ext cx="10515600" cy="515239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/>
              <a:t>Proceeds now include criminal fines, FBAR penalties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29044" y="2316488"/>
            <a:ext cx="430438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6075" indent="-34607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Money laundering penalties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9042" y="3307074"/>
            <a:ext cx="1024955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Anti-retaliation protections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8828" y="4297659"/>
            <a:ext cx="9188798" cy="16142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6075" indent="-34607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Major enforcement priorities</a:t>
            </a:r>
          </a:p>
          <a:p>
            <a:pPr marL="803275" lvl="1" indent="-34607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Crypto currency – </a:t>
            </a:r>
            <a:r>
              <a:rPr lang="en-US" sz="2400" dirty="0" err="1" smtClean="0">
                <a:solidFill>
                  <a:prstClr val="black"/>
                </a:solidFill>
              </a:rPr>
              <a:t>Darknet</a:t>
            </a:r>
            <a:r>
              <a:rPr lang="en-US" sz="2400" dirty="0" smtClean="0">
                <a:solidFill>
                  <a:prstClr val="black"/>
                </a:solidFill>
              </a:rPr>
              <a:t> case against “Welcome to Video”</a:t>
            </a:r>
          </a:p>
          <a:p>
            <a:pPr marL="803275" lvl="1" indent="-34607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Micro captive insurance</a:t>
            </a:r>
          </a:p>
          <a:p>
            <a:pPr marL="803275" lvl="1" indent="-34607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Conservation easements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4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60D652-56A8-476A-91AB-EFAC21507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9405"/>
            <a:ext cx="10515600" cy="78701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46183"/>
                </a:solidFill>
                <a:latin typeface="Garamond" panose="02020404030301010803" pitchFamily="18" charset="0"/>
              </a:rPr>
              <a:t>Practice Pointers</a:t>
            </a:r>
            <a:endParaRPr lang="en-US" b="1" dirty="0">
              <a:solidFill>
                <a:srgbClr val="046183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7627" y="1973286"/>
            <a:ext cx="5670142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File electronically (SEC and CFTC)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7627" y="2675508"/>
            <a:ext cx="6966587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Specific, detailed, timely, ongoing assistance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86525" y="3377730"/>
            <a:ext cx="11874237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Can provide assistance to existing investigation (29% of SEC awards to date)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86525" y="4079951"/>
            <a:ext cx="601478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“Independent analysis” can qualify</a:t>
            </a:r>
          </a:p>
        </p:txBody>
      </p:sp>
    </p:spTree>
    <p:extLst>
      <p:ext uri="{BB962C8B-B14F-4D97-AF65-F5344CB8AC3E}">
        <p14:creationId xmlns:p14="http://schemas.microsoft.com/office/powerpoint/2010/main" val="265082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0320" y="2069806"/>
            <a:ext cx="924678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COVID-19 Schemes</a:t>
            </a:r>
            <a:endParaRPr lang="en-US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5181600" y="6343817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930703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22753D-E549-4993-9538-ABC973D9CD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2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9F9D3F-744A-4524-96F6-6A11CCBDA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Fraud Follows Financial Decline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C4628A-5E35-4346-8CFA-2D34CC015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6153"/>
            <a:ext cx="10972800" cy="2364446"/>
          </a:xfrm>
        </p:spPr>
        <p:txBody>
          <a:bodyPr/>
          <a:lstStyle/>
          <a:p>
            <a:r>
              <a:rPr lang="en-US" dirty="0" smtClean="0"/>
              <a:t>Following the 2008 crash</a:t>
            </a:r>
          </a:p>
          <a:p>
            <a:pPr lvl="1"/>
            <a:r>
              <a:rPr lang="en-US" dirty="0" smtClean="0"/>
              <a:t>FBI reported </a:t>
            </a:r>
            <a:r>
              <a:rPr lang="en-US" dirty="0"/>
              <a:t>a 52 percent increase in securities </a:t>
            </a:r>
            <a:r>
              <a:rPr lang="en-US" dirty="0" smtClean="0"/>
              <a:t>and commodities </a:t>
            </a:r>
            <a:r>
              <a:rPr lang="en-US" dirty="0"/>
              <a:t>fraud </a:t>
            </a:r>
            <a:r>
              <a:rPr lang="en-US" dirty="0" smtClean="0"/>
              <a:t>investigations from 2008 to 2011</a:t>
            </a:r>
          </a:p>
          <a:p>
            <a:pPr lvl="1"/>
            <a:r>
              <a:rPr lang="en-US" dirty="0" smtClean="0"/>
              <a:t>CFTC saw 155 percent growth in enforcement actions from 2008 to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9763" y="3753851"/>
            <a:ext cx="10167486" cy="191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65000"/>
              <a:buFont typeface="Wingdings" panose="05000000000000000000" pitchFamily="2" charset="2"/>
              <a:buChar char="n"/>
            </a:pPr>
            <a:r>
              <a:rPr lang="en-US" sz="3000" kern="0" dirty="0">
                <a:solidFill>
                  <a:prstClr val="black"/>
                </a:solidFill>
                <a:ea typeface="MS PGothic" panose="020B0600070205080204" pitchFamily="34" charset="-128"/>
              </a:rPr>
              <a:t>Since 2020 crash</a:t>
            </a:r>
          </a:p>
          <a:p>
            <a:pPr marL="669925" lvl="1" indent="-325438" fontAlgn="base">
              <a:spcBef>
                <a:spcPct val="20000"/>
              </a:spcBef>
              <a:spcAft>
                <a:spcPct val="0"/>
              </a:spcAft>
              <a:buClr>
                <a:srgbClr val="009DD9"/>
              </a:buClr>
              <a:buSzPct val="60000"/>
              <a:buFont typeface="Wingdings" panose="05000000000000000000" pitchFamily="2" charset="2"/>
              <a:buChar char="q"/>
            </a:pPr>
            <a:r>
              <a:rPr lang="en-US" sz="2600" kern="0" dirty="0">
                <a:solidFill>
                  <a:prstClr val="black"/>
                </a:solidFill>
                <a:ea typeface="MS PGothic" panose="020B0600070205080204" pitchFamily="34" charset="-128"/>
              </a:rPr>
              <a:t>CFTC and SEC have both seen increase in fraud complaints since March 2020</a:t>
            </a:r>
          </a:p>
          <a:p>
            <a:pPr marL="669925" lvl="1" indent="-325438" fontAlgn="base">
              <a:spcBef>
                <a:spcPct val="20000"/>
              </a:spcBef>
              <a:spcAft>
                <a:spcPct val="0"/>
              </a:spcAft>
              <a:buClr>
                <a:srgbClr val="009DD9"/>
              </a:buClr>
              <a:buSzPct val="60000"/>
              <a:buFont typeface="Wingdings" panose="05000000000000000000" pitchFamily="2" charset="2"/>
              <a:buChar char="q"/>
            </a:pPr>
            <a:r>
              <a:rPr lang="en-US" sz="2600" kern="0" dirty="0">
                <a:solidFill>
                  <a:prstClr val="black"/>
                </a:solidFill>
                <a:ea typeface="MS PGothic" panose="020B0600070205080204" pitchFamily="34" charset="-128"/>
              </a:rPr>
              <a:t>SEC statistics on COVID related fraud</a:t>
            </a:r>
          </a:p>
        </p:txBody>
      </p:sp>
    </p:spTree>
    <p:extLst>
      <p:ext uri="{BB962C8B-B14F-4D97-AF65-F5344CB8AC3E}">
        <p14:creationId xmlns:p14="http://schemas.microsoft.com/office/powerpoint/2010/main" val="36994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0320" y="2069806"/>
            <a:ext cx="924678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Cryptocurrency </a:t>
            </a:r>
            <a:r>
              <a:rPr lang="en-US" dirty="0"/>
              <a:t>Cases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5181600" y="6343817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0703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22753D-E549-4993-9538-ABC973D9CD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007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9F9D3F-744A-4524-96F6-6A11CCBDA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Cryptocurrency Enforcement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C4628A-5E35-4346-8CFA-2D34CC015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SEC: $1.26 billion recovered from 8 enforcement actions against unregistered ICOs in FY 2020</a:t>
            </a:r>
          </a:p>
          <a:p>
            <a:pPr lvl="1"/>
            <a:r>
              <a:rPr lang="en-US" dirty="0"/>
              <a:t>Telegram Group Inc. – $18.5 million civil penalty and $1.2 billion in disgorgement (June 26, 2020)</a:t>
            </a:r>
          </a:p>
          <a:p>
            <a:pPr lvl="1"/>
            <a:r>
              <a:rPr lang="en-US" dirty="0" err="1"/>
              <a:t>Unikrn</a:t>
            </a:r>
            <a:r>
              <a:rPr lang="en-US" dirty="0"/>
              <a:t> Inc. – $6.1 million penalty (Sept. 15, 2020)</a:t>
            </a:r>
          </a:p>
          <a:p>
            <a:pPr lvl="1"/>
            <a:r>
              <a:rPr lang="en-US" dirty="0"/>
              <a:t>Kik Interactive – $5 million penalty (Oct. 21, 2020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345 tips on virtual currencies in 2020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36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9F9D3F-744A-4524-96F6-6A11CCBDA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Cryptocurrency Enforcement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C4628A-5E35-4346-8CFA-2D34CC015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199"/>
            <a:ext cx="10972800" cy="4718713"/>
          </a:xfrm>
        </p:spPr>
        <p:txBody>
          <a:bodyPr/>
          <a:lstStyle/>
          <a:p>
            <a:r>
              <a:rPr lang="en-US" dirty="0"/>
              <a:t>CFTC:</a:t>
            </a:r>
          </a:p>
          <a:p>
            <a:pPr lvl="1"/>
            <a:r>
              <a:rPr lang="en-US" dirty="0"/>
              <a:t>Global Trading Club – ongoing (charged Sept. 14, 2020); fraudulently solicited funds to speculate in Bitcoin</a:t>
            </a:r>
          </a:p>
          <a:p>
            <a:pPr lvl="1"/>
            <a:r>
              <a:rPr lang="en-US" dirty="0" err="1"/>
              <a:t>PaxForex</a:t>
            </a:r>
            <a:r>
              <a:rPr lang="en-US" dirty="0"/>
              <a:t> – ongoing (charged Sept. 28, 2020); engaged in unlawful transactions and failed to register as a futures commission merchant</a:t>
            </a:r>
          </a:p>
          <a:p>
            <a:pPr lvl="1"/>
            <a:r>
              <a:rPr lang="en-US" dirty="0"/>
              <a:t>Jon Thompson – $7.4 million in restitution (Oct. 2, 2020); false statements by principal of cryptocurrency escrow company </a:t>
            </a:r>
          </a:p>
          <a:p>
            <a:pPr marL="344487" lvl="1" indent="0">
              <a:buNone/>
            </a:pPr>
            <a:endParaRPr lang="en-US" dirty="0"/>
          </a:p>
          <a:p>
            <a:r>
              <a:rPr lang="en-US" dirty="0"/>
              <a:t>IRS:</a:t>
            </a:r>
          </a:p>
          <a:p>
            <a:pPr lvl="1"/>
            <a:r>
              <a:rPr lang="en-US" dirty="0"/>
              <a:t>John McAfee – ongoing (indicted June 15, 2020)</a:t>
            </a:r>
          </a:p>
        </p:txBody>
      </p:sp>
    </p:spTree>
    <p:extLst>
      <p:ext uri="{BB962C8B-B14F-4D97-AF65-F5344CB8AC3E}">
        <p14:creationId xmlns:p14="http://schemas.microsoft.com/office/powerpoint/2010/main" val="346434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0320" y="2069806"/>
            <a:ext cx="924678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Foreign Bribery (FCPA)</a:t>
            </a:r>
            <a:endParaRPr lang="en-US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5181600" y="6343817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930703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22753D-E549-4993-9538-ABC973D9CD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34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8907" y="398727"/>
            <a:ext cx="6705600" cy="855918"/>
          </a:xfrm>
        </p:spPr>
        <p:txBody>
          <a:bodyPr>
            <a:normAutofit fontScale="90000"/>
          </a:bodyPr>
          <a:lstStyle/>
          <a:p>
            <a:r>
              <a:rPr lang="en-US" dirty="0"/>
              <a:t>Foreign Corrupt Practices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8437" y="1440714"/>
            <a:ext cx="9730567" cy="4843128"/>
          </a:xfrm>
        </p:spPr>
        <p:txBody>
          <a:bodyPr>
            <a:no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Prohibits the payment of bribes to foreign officials to get business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Applies to: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issuers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Companies listed on a U.S. national securities exchange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Companies who file SEC reports because their stock is traded in the OTC market (e.g. ADRs)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“domestic concerns” (U.S. companies, nationals and residents)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foreign nationals and companies that, while in the U.S., engage in any act in furtherance of a corrupt payment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Requires issuers to maintain adequate “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internal controls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FCPA violations are investigated by the SEC and DOJ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SEC has civil enforcement authority over issuers and their agents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DOJ has criminal enforcement authority over issuers and civil and criminal enforcement authority over b) and c)</a:t>
            </a:r>
          </a:p>
          <a:p>
            <a:pPr marL="457200" lvl="1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96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182A0F-D1C4-4530-BAD4-3015E5CA2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045" y="310120"/>
            <a:ext cx="6705600" cy="1167805"/>
          </a:xfrm>
        </p:spPr>
        <p:txBody>
          <a:bodyPr>
            <a:noAutofit/>
          </a:bodyPr>
          <a:lstStyle/>
          <a:p>
            <a:r>
              <a:rPr lang="en-GB" sz="3800" dirty="0"/>
              <a:t>SEC/DOJ Cases in 2016 - 2020 for FCPA Violations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663A7F3F-8CDF-4D08-A08A-8DD0C45F19D5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653361" y="1559446"/>
          <a:ext cx="8883500" cy="432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995">
                  <a:extLst>
                    <a:ext uri="{9D8B030D-6E8A-4147-A177-3AD203B41FA5}">
                      <a16:colId xmlns:a16="http://schemas.microsoft.com/office/drawing/2014/main" xmlns="" val="3001354136"/>
                    </a:ext>
                  </a:extLst>
                </a:gridCol>
                <a:gridCol w="1351836">
                  <a:extLst>
                    <a:ext uri="{9D8B030D-6E8A-4147-A177-3AD203B41FA5}">
                      <a16:colId xmlns:a16="http://schemas.microsoft.com/office/drawing/2014/main" xmlns="" val="1120212085"/>
                    </a:ext>
                  </a:extLst>
                </a:gridCol>
                <a:gridCol w="5117669">
                  <a:extLst>
                    <a:ext uri="{9D8B030D-6E8A-4147-A177-3AD203B41FA5}">
                      <a16:colId xmlns:a16="http://schemas.microsoft.com/office/drawing/2014/main" xmlns="" val="1692802714"/>
                    </a:ext>
                  </a:extLst>
                </a:gridCol>
              </a:tblGrid>
              <a:tr h="346216"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Offender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1544400"/>
                  </a:ext>
                </a:extLst>
              </a:tr>
              <a:tr h="588568">
                <a:tc>
                  <a:txBody>
                    <a:bodyPr/>
                    <a:lstStyle/>
                    <a:p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Airbus –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$3.9 billion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baseline="0" dirty="0"/>
                        <a:t>Bribery payments in China, Ghana, Indonesia, Malaysia, Sri Lanka, and Taiwan.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9551889"/>
                  </a:ext>
                </a:extLst>
              </a:tr>
              <a:tr h="685698">
                <a:tc>
                  <a:txBody>
                    <a:bodyPr/>
                    <a:lstStyle/>
                    <a:p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Odebrecht – Braskem –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$3.5 billion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baseline="0" dirty="0"/>
                        <a:t>Bribery payments in Brazil and other countries related to construction projects.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3137872"/>
                  </a:ext>
                </a:extLst>
              </a:tr>
              <a:tr h="618868">
                <a:tc>
                  <a:txBody>
                    <a:bodyPr/>
                    <a:lstStyle/>
                    <a:p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Goldman Sachs (Malaysia) –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$2.9 billion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baseline="0" dirty="0"/>
                        <a:t>Bribery payments ($1.6 billion) in Malaysia and UAE.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7549220"/>
                  </a:ext>
                </a:extLst>
              </a:tr>
              <a:tr h="594949">
                <a:tc>
                  <a:txBody>
                    <a:bodyPr/>
                    <a:lstStyle/>
                    <a:p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Ericsson (Sweden) –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$1 billion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baseline="0" dirty="0"/>
                        <a:t>Bribery payments in China, Djibouti, Indonesia, Kuwait, and Vietnam.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9515252"/>
                  </a:ext>
                </a:extLst>
              </a:tr>
              <a:tr h="658021">
                <a:tc>
                  <a:txBody>
                    <a:bodyPr/>
                    <a:lstStyle/>
                    <a:p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Telia Company AB (Sweden) –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$965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Bribery payments ($331 million) to shell company ultimately owned by Gulnara Karimova (President’s daughter).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361778"/>
                  </a:ext>
                </a:extLst>
              </a:tr>
              <a:tr h="830920">
                <a:tc>
                  <a:txBody>
                    <a:bodyPr/>
                    <a:lstStyle/>
                    <a:p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Petrobras –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$853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baseline="0" dirty="0"/>
                        <a:t>Bribery payments to Brazilian officials.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6002181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963901-2898-48F0-ABC7-F75920CD1F2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34631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  <a:p>
            <a:pPr>
              <a:defRPr/>
            </a:pPr>
            <a:fld id="{9401B95F-7BE6-40A0-AAE4-345FDD7863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05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1D7230AC-A5C1-46E1-951C-308B192918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0268724"/>
              </p:ext>
            </p:extLst>
          </p:nvPr>
        </p:nvGraphicFramePr>
        <p:xfrm>
          <a:off x="2269344" y="1562546"/>
          <a:ext cx="7653312" cy="4520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xmlns="" id="{92CEA3E5-7325-4852-83E1-AC146274F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46183"/>
                </a:solidFill>
                <a:latin typeface="Garamond" panose="02020404030301010803" pitchFamily="18" charset="0"/>
              </a:rPr>
              <a:t>Growth in Programs (SEC)</a:t>
            </a:r>
          </a:p>
        </p:txBody>
      </p:sp>
    </p:spTree>
    <p:extLst>
      <p:ext uri="{BB962C8B-B14F-4D97-AF65-F5344CB8AC3E}">
        <p14:creationId xmlns:p14="http://schemas.microsoft.com/office/powerpoint/2010/main" val="192842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182A0F-D1C4-4530-BAD4-3015E5CA2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045" y="310120"/>
            <a:ext cx="6705600" cy="1167805"/>
          </a:xfrm>
        </p:spPr>
        <p:txBody>
          <a:bodyPr>
            <a:noAutofit/>
          </a:bodyPr>
          <a:lstStyle/>
          <a:p>
            <a:r>
              <a:rPr lang="en-GB" sz="3800" dirty="0"/>
              <a:t>SEC/DOJ Cases in 2016 - 2020 for FCPA Violations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663A7F3F-8CDF-4D08-A08A-8DD0C45F19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585580"/>
              </p:ext>
            </p:extLst>
          </p:nvPr>
        </p:nvGraphicFramePr>
        <p:xfrm>
          <a:off x="1653361" y="1559446"/>
          <a:ext cx="8883500" cy="461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995">
                  <a:extLst>
                    <a:ext uri="{9D8B030D-6E8A-4147-A177-3AD203B41FA5}">
                      <a16:colId xmlns:a16="http://schemas.microsoft.com/office/drawing/2014/main" xmlns="" val="3001354136"/>
                    </a:ext>
                  </a:extLst>
                </a:gridCol>
                <a:gridCol w="1351836">
                  <a:extLst>
                    <a:ext uri="{9D8B030D-6E8A-4147-A177-3AD203B41FA5}">
                      <a16:colId xmlns:a16="http://schemas.microsoft.com/office/drawing/2014/main" xmlns="" val="1120212085"/>
                    </a:ext>
                  </a:extLst>
                </a:gridCol>
                <a:gridCol w="5117669">
                  <a:extLst>
                    <a:ext uri="{9D8B030D-6E8A-4147-A177-3AD203B41FA5}">
                      <a16:colId xmlns:a16="http://schemas.microsoft.com/office/drawing/2014/main" xmlns="" val="1692802714"/>
                    </a:ext>
                  </a:extLst>
                </a:gridCol>
              </a:tblGrid>
              <a:tr h="346216"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Offender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1544400"/>
                  </a:ext>
                </a:extLst>
              </a:tr>
              <a:tr h="588568">
                <a:tc>
                  <a:txBody>
                    <a:bodyPr/>
                    <a:lstStyle/>
                    <a:p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MTS (Russia) –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$850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baseline="0" dirty="0"/>
                        <a:t>Bribery payments ($420 million) </a:t>
                      </a:r>
                      <a:r>
                        <a:rPr lang="en-GB" sz="1400" baseline="0" dirty="0"/>
                        <a:t>to shell company ultimately owned by Gulnara Karimova (President’s daughter).</a:t>
                      </a:r>
                      <a:endParaRPr lang="en-GB" sz="1400" b="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9551889"/>
                  </a:ext>
                </a:extLst>
              </a:tr>
              <a:tr h="578579">
                <a:tc>
                  <a:txBody>
                    <a:bodyPr/>
                    <a:lstStyle/>
                    <a:p>
                      <a:r>
                        <a:rPr lang="en-GB" sz="1400" b="1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VimpleCom</a:t>
                      </a:r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(Netherlands) –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$795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Bribery payments ($114 million) to shell company ultimately owned by Gulnara Karimova (President’s daughter).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3137872"/>
                  </a:ext>
                </a:extLst>
              </a:tr>
              <a:tr h="691117">
                <a:tc>
                  <a:txBody>
                    <a:bodyPr/>
                    <a:lstStyle/>
                    <a:p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Société Générale (France) –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$585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Bribery payments to Libyan officials through a broker in order to obtain investments from state-owned institutions.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7549220"/>
                  </a:ext>
                </a:extLst>
              </a:tr>
              <a:tr h="594949">
                <a:tc>
                  <a:txBody>
                    <a:bodyPr/>
                    <a:lstStyle/>
                    <a:p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Teva Pharmaceuticals (Israel) –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$519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baseline="0" dirty="0"/>
                        <a:t>Bribery payments in Ukraine and Russia (SEC $236M)</a:t>
                      </a:r>
                    </a:p>
                    <a:p>
                      <a:endParaRPr lang="en-GB" sz="1400" b="0" baseline="0" dirty="0"/>
                    </a:p>
                    <a:p>
                      <a:r>
                        <a:rPr lang="en-GB" sz="1400" b="1" baseline="0" dirty="0" smtClean="0"/>
                        <a:t>Public information suggests investigation may have been sparked </a:t>
                      </a:r>
                      <a:r>
                        <a:rPr lang="en-GB" sz="1400" b="1" baseline="0" dirty="0"/>
                        <a:t>by the tips of several </a:t>
                      </a:r>
                      <a:r>
                        <a:rPr lang="en-GB" sz="1400" b="1" baseline="0" dirty="0" err="1"/>
                        <a:t>whistleblowers</a:t>
                      </a:r>
                      <a:r>
                        <a:rPr lang="en-GB" sz="1400" b="1" baseline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9515252"/>
                  </a:ext>
                </a:extLst>
              </a:tr>
              <a:tr h="504566">
                <a:tc>
                  <a:txBody>
                    <a:bodyPr/>
                    <a:lstStyle/>
                    <a:p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Novartis (Switzerland) –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$345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Bribery payments to employees of state-owned hospitals in Greece and Vietnam.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361778"/>
                  </a:ext>
                </a:extLst>
              </a:tr>
              <a:tr h="830920">
                <a:tc>
                  <a:txBody>
                    <a:bodyPr/>
                    <a:lstStyle/>
                    <a:p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Technip/FMC (</a:t>
                      </a:r>
                      <a:r>
                        <a:rPr lang="en-GB" sz="1400" b="1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Unaoil</a:t>
                      </a:r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 – 2019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$296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baseline="0" dirty="0"/>
                        <a:t>Bribery payments to Brazilian and Iraqi officials.</a:t>
                      </a:r>
                    </a:p>
                    <a:p>
                      <a:endParaRPr lang="en-GB" sz="1400" b="0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baseline="0" dirty="0" smtClean="0"/>
                        <a:t>Public information suggests investigation may have been </a:t>
                      </a:r>
                      <a:r>
                        <a:rPr lang="en-GB" sz="1400" b="1" baseline="0" dirty="0"/>
                        <a:t>sparked by </a:t>
                      </a:r>
                      <a:r>
                        <a:rPr lang="en-GB" sz="1400" b="1" baseline="0" dirty="0" err="1"/>
                        <a:t>whistleblower</a:t>
                      </a:r>
                      <a:r>
                        <a:rPr lang="en-GB" sz="1400" b="1" baseline="0" dirty="0"/>
                        <a:t> </a:t>
                      </a:r>
                      <a:r>
                        <a:rPr lang="en-GB" sz="1400" b="1" baseline="0" dirty="0" smtClean="0"/>
                        <a:t>tip to </a:t>
                      </a:r>
                      <a:r>
                        <a:rPr lang="en-GB" sz="1400" b="1" baseline="0" dirty="0"/>
                        <a:t>reporter.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6002181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963901-2898-48F0-ABC7-F75920CD1F2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34631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  <a:p>
            <a:pPr>
              <a:defRPr/>
            </a:pPr>
            <a:fld id="{9401B95F-7BE6-40A0-AAE4-345FDD7863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63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182A0F-D1C4-4530-BAD4-3015E5CA2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045" y="310120"/>
            <a:ext cx="6705600" cy="1167805"/>
          </a:xfrm>
        </p:spPr>
        <p:txBody>
          <a:bodyPr>
            <a:noAutofit/>
          </a:bodyPr>
          <a:lstStyle/>
          <a:p>
            <a:r>
              <a:rPr lang="en-GB" sz="3800" dirty="0"/>
              <a:t>SEC/DOJ Cases in 2016 - 2020 for FCPA Violations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663A7F3F-8CDF-4D08-A08A-8DD0C45F19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0916183"/>
              </p:ext>
            </p:extLst>
          </p:nvPr>
        </p:nvGraphicFramePr>
        <p:xfrm>
          <a:off x="1653361" y="1559446"/>
          <a:ext cx="8883500" cy="449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995">
                  <a:extLst>
                    <a:ext uri="{9D8B030D-6E8A-4147-A177-3AD203B41FA5}">
                      <a16:colId xmlns:a16="http://schemas.microsoft.com/office/drawing/2014/main" xmlns="" val="3001354136"/>
                    </a:ext>
                  </a:extLst>
                </a:gridCol>
                <a:gridCol w="1351836">
                  <a:extLst>
                    <a:ext uri="{9D8B030D-6E8A-4147-A177-3AD203B41FA5}">
                      <a16:colId xmlns:a16="http://schemas.microsoft.com/office/drawing/2014/main" xmlns="" val="1120212085"/>
                    </a:ext>
                  </a:extLst>
                </a:gridCol>
                <a:gridCol w="5117669">
                  <a:extLst>
                    <a:ext uri="{9D8B030D-6E8A-4147-A177-3AD203B41FA5}">
                      <a16:colId xmlns:a16="http://schemas.microsoft.com/office/drawing/2014/main" xmlns="" val="1692802714"/>
                    </a:ext>
                  </a:extLst>
                </a:gridCol>
              </a:tblGrid>
              <a:tr h="346216"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Offender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1544400"/>
                  </a:ext>
                </a:extLst>
              </a:tr>
              <a:tr h="588568">
                <a:tc>
                  <a:txBody>
                    <a:bodyPr/>
                    <a:lstStyle/>
                    <a:p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Walmart (Brazil) – 2019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$283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baseline="0" dirty="0"/>
                        <a:t>Bribery payments in Brazil, China, India, and Mexico.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9551889"/>
                  </a:ext>
                </a:extLst>
              </a:tr>
              <a:tr h="578579">
                <a:tc>
                  <a:txBody>
                    <a:bodyPr/>
                    <a:lstStyle/>
                    <a:p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Panasonic –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$280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baseline="0" dirty="0"/>
                        <a:t>Offered sham consulting positions to government officials.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3137872"/>
                  </a:ext>
                </a:extLst>
              </a:tr>
              <a:tr h="691117">
                <a:tc>
                  <a:txBody>
                    <a:bodyPr/>
                    <a:lstStyle/>
                    <a:p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J&amp;F </a:t>
                      </a:r>
                      <a:r>
                        <a:rPr lang="en-GB" sz="1400" b="1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Investimentos</a:t>
                      </a:r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(Brazil) –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$256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baseline="0" dirty="0"/>
                        <a:t>Bribery payments to Brazilian officials in order to obtain financing from state-controlled banks.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7549220"/>
                  </a:ext>
                </a:extLst>
              </a:tr>
              <a:tr h="594949">
                <a:tc>
                  <a:txBody>
                    <a:bodyPr/>
                    <a:lstStyle/>
                    <a:p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SBM (</a:t>
                      </a:r>
                      <a:r>
                        <a:rPr lang="en-GB" sz="1400" b="1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Unaoil</a:t>
                      </a:r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 –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$238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baseline="0" dirty="0"/>
                        <a:t>Bribery payments to Brazilian officials.</a:t>
                      </a:r>
                    </a:p>
                    <a:p>
                      <a:endParaRPr lang="en-GB" sz="1400" b="0" baseline="0" dirty="0"/>
                    </a:p>
                    <a:p>
                      <a:r>
                        <a:rPr lang="en-GB" sz="1400" b="1" baseline="0" dirty="0" smtClean="0"/>
                        <a:t>Public information suggests that investigation may have been sparked </a:t>
                      </a:r>
                      <a:r>
                        <a:rPr lang="en-GB" sz="1400" b="1" baseline="0" dirty="0"/>
                        <a:t>by </a:t>
                      </a:r>
                      <a:r>
                        <a:rPr lang="en-GB" sz="1400" b="1" baseline="0" dirty="0" err="1" smtClean="0"/>
                        <a:t>whistleblower</a:t>
                      </a:r>
                      <a:r>
                        <a:rPr lang="en-GB" sz="1400" b="1" baseline="0" dirty="0" smtClean="0"/>
                        <a:t> tip </a:t>
                      </a:r>
                      <a:r>
                        <a:rPr lang="en-GB" sz="1400" b="1" baseline="0" dirty="0"/>
                        <a:t>to reporter.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9515252"/>
                  </a:ext>
                </a:extLst>
              </a:tr>
              <a:tr h="5045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Fresenius Medical (Germany) –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$231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Bribery payments in Angola and Saudi Arabia.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361778"/>
                  </a:ext>
                </a:extLst>
              </a:tr>
              <a:tr h="830920">
                <a:tc>
                  <a:txBody>
                    <a:bodyPr/>
                    <a:lstStyle/>
                    <a:p>
                      <a:r>
                        <a:rPr lang="en-GB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Herbalife (US) –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/>
                        <a:t>$122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baseline="0" dirty="0"/>
                        <a:t>Bribery payments to Chinese officials.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6002181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963901-2898-48F0-ABC7-F75920CD1F2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34631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  <a:p>
            <a:pPr>
              <a:defRPr/>
            </a:pPr>
            <a:fld id="{9401B95F-7BE6-40A0-AAE4-345FDD7863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80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0320" y="2069806"/>
            <a:ext cx="924678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Asset Recovery Assistance</a:t>
            </a:r>
            <a:endParaRPr lang="en-US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5181600" y="6343817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930703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722753D-E549-4993-9538-ABC973D9CD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2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64C2B51F-3E3E-441D-8D2D-F62B93E30FCD}"/>
              </a:ext>
            </a:extLst>
          </p:cNvPr>
          <p:cNvGrpSpPr/>
          <p:nvPr/>
        </p:nvGrpSpPr>
        <p:grpSpPr>
          <a:xfrm>
            <a:off x="3313442" y="1057075"/>
            <a:ext cx="7534172" cy="5301602"/>
            <a:chOff x="3313442" y="1057075"/>
            <a:chExt cx="7534172" cy="5301602"/>
          </a:xfrm>
        </p:grpSpPr>
        <p:pic>
          <p:nvPicPr>
            <p:cNvPr id="5" name="Picture 4" descr="Chart, timeline, bar chart&#10;&#10;Description automatically generated">
              <a:extLst>
                <a:ext uri="{FF2B5EF4-FFF2-40B4-BE49-F238E27FC236}">
                  <a16:creationId xmlns:a16="http://schemas.microsoft.com/office/drawing/2014/main" xmlns="" id="{A78E4754-83C1-4584-B9B7-7CC17A65EF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13442" y="1355185"/>
              <a:ext cx="7534172" cy="5003492"/>
            </a:xfrm>
            <a:prstGeom prst="rect">
              <a:avLst/>
            </a:prstGeom>
          </p:spPr>
        </p:pic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xmlns="" id="{69E18BCB-581C-446A-9EB4-7DF0EE0D9F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0037" y="1057075"/>
              <a:ext cx="5993750" cy="401778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1D4342E-DACF-48AD-80CE-0873841D4C03}"/>
              </a:ext>
            </a:extLst>
          </p:cNvPr>
          <p:cNvSpPr txBox="1"/>
          <p:nvPr/>
        </p:nvSpPr>
        <p:spPr>
          <a:xfrm>
            <a:off x="390525" y="1893467"/>
            <a:ext cx="292291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After the U.S., most SEC tips from Canada, UK, China, and Colombia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5D9E1C16-1B47-4A78-8EEC-B9762CF73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46183"/>
                </a:solidFill>
                <a:latin typeface="Garamond" panose="02020404030301010803" pitchFamily="18" charset="0"/>
              </a:rPr>
              <a:t>International Whistleblowing Trends (SEC)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655C26F-F62A-4268-B44C-C18CEB3A253F}"/>
              </a:ext>
            </a:extLst>
          </p:cNvPr>
          <p:cNvSpPr txBox="1"/>
          <p:nvPr/>
        </p:nvSpPr>
        <p:spPr>
          <a:xfrm>
            <a:off x="4510037" y="6133330"/>
            <a:ext cx="6437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(Source: SEC 2020 Annual Report to Congress on the Whistleblower Program)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1639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8D1045A4-1AB1-41ED-8F43-F5F26445D606}"/>
              </a:ext>
            </a:extLst>
          </p:cNvPr>
          <p:cNvGrpSpPr/>
          <p:nvPr/>
        </p:nvGrpSpPr>
        <p:grpSpPr>
          <a:xfrm>
            <a:off x="3233026" y="736979"/>
            <a:ext cx="8235270" cy="5721227"/>
            <a:chOff x="3233026" y="736979"/>
            <a:chExt cx="8235270" cy="5721227"/>
          </a:xfrm>
        </p:grpSpPr>
        <p:pic>
          <p:nvPicPr>
            <p:cNvPr id="8" name="Picture 7" descr="Chart, bar chart&#10;&#10;Description automatically generated">
              <a:extLst>
                <a:ext uri="{FF2B5EF4-FFF2-40B4-BE49-F238E27FC236}">
                  <a16:creationId xmlns:a16="http://schemas.microsoft.com/office/drawing/2014/main" xmlns="" id="{0EDE7C6F-0036-4B7F-9787-E348E86DA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3026" y="736979"/>
              <a:ext cx="8235270" cy="5721227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8D53EB6A-1C00-4991-87DD-FFEF68BA0D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9531" y="1100137"/>
              <a:ext cx="5486526" cy="506692"/>
            </a:xfrm>
            <a:prstGeom prst="rect">
              <a:avLst/>
            </a:prstGeom>
          </p:spPr>
        </p:pic>
        <p:pic>
          <p:nvPicPr>
            <p:cNvPr id="13" name="Picture 12" descr="A picture containing square&#10;&#10;Description automatically generated">
              <a:extLst>
                <a:ext uri="{FF2B5EF4-FFF2-40B4-BE49-F238E27FC236}">
                  <a16:creationId xmlns:a16="http://schemas.microsoft.com/office/drawing/2014/main" xmlns="" id="{CE198D49-D916-4169-92CA-376422E18B3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56057" y="2709080"/>
              <a:ext cx="737984" cy="1215504"/>
            </a:xfrm>
            <a:prstGeom prst="rect">
              <a:avLst/>
            </a:prstGeom>
          </p:spPr>
        </p:pic>
      </p:grp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5D9E1C16-1B47-4A78-8EEC-B9762CF73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441" y="172944"/>
            <a:ext cx="10515600" cy="973265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46183"/>
                </a:solidFill>
                <a:latin typeface="Garamond" panose="02020404030301010803" pitchFamily="18" charset="0"/>
              </a:rPr>
              <a:t>SEC Tips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655C26F-F62A-4268-B44C-C18CEB3A253F}"/>
              </a:ext>
            </a:extLst>
          </p:cNvPr>
          <p:cNvSpPr txBox="1"/>
          <p:nvPr/>
        </p:nvSpPr>
        <p:spPr>
          <a:xfrm>
            <a:off x="723704" y="5674106"/>
            <a:ext cx="25000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prstClr val="black"/>
                </a:solidFill>
              </a:rPr>
              <a:t>(Source: SEC 2020 Annual Report to Congress on the Whistleblower Program)</a:t>
            </a:r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68C0207-F3B5-4B21-A2AB-1F6985F50562}"/>
              </a:ext>
            </a:extLst>
          </p:cNvPr>
          <p:cNvSpPr txBox="1"/>
          <p:nvPr/>
        </p:nvSpPr>
        <p:spPr>
          <a:xfrm>
            <a:off x="630936" y="2736502"/>
            <a:ext cx="3413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36% increase from previous highest year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3B811F96-AF25-40A1-9BA2-2698ED574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55841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46183"/>
                </a:solidFill>
                <a:latin typeface="Garamond" panose="02020404030301010803" pitchFamily="18" charset="0"/>
              </a:rPr>
              <a:t>Growth in Programs (CFTC)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FA84558-54BF-4EED-8F75-29BC576A7361}"/>
              </a:ext>
            </a:extLst>
          </p:cNvPr>
          <p:cNvSpPr/>
          <p:nvPr/>
        </p:nvSpPr>
        <p:spPr>
          <a:xfrm>
            <a:off x="112776" y="5586170"/>
            <a:ext cx="3931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/>
              <a:t>(Source: CFTC 2020 Annual Report on the Whistleblower Program and Customer Education Initiatives)</a:t>
            </a:r>
          </a:p>
        </p:txBody>
      </p:sp>
      <p:pic>
        <p:nvPicPr>
          <p:cNvPr id="3" name="Picture 2" descr="Chart, bar chart, waterfall chart&#10;&#10;Description automatically generated">
            <a:extLst>
              <a:ext uri="{FF2B5EF4-FFF2-40B4-BE49-F238E27FC236}">
                <a16:creationId xmlns:a16="http://schemas.microsoft.com/office/drawing/2014/main" xmlns="" id="{1D65464D-8C5C-4112-B384-CE4D9118E0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300" y="812385"/>
            <a:ext cx="7812775" cy="563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70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bar chart&#10;&#10;Description automatically generated">
            <a:extLst>
              <a:ext uri="{FF2B5EF4-FFF2-40B4-BE49-F238E27FC236}">
                <a16:creationId xmlns:a16="http://schemas.microsoft.com/office/drawing/2014/main" xmlns="" id="{23EB512F-826D-4505-9047-CB66F8CCEC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527" y="1006929"/>
            <a:ext cx="5578943" cy="47149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76A16DC-5F8C-4567-BDD9-796EC2E740E8}"/>
              </a:ext>
            </a:extLst>
          </p:cNvPr>
          <p:cNvSpPr txBox="1"/>
          <p:nvPr/>
        </p:nvSpPr>
        <p:spPr>
          <a:xfrm>
            <a:off x="4063525" y="5634820"/>
            <a:ext cx="4064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(Source: IRS 2019 Annual Report to Congress on the Whistleblower Program)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1C563795-2C19-4A3B-AE78-7B20C800F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46183"/>
                </a:solidFill>
                <a:latin typeface="Garamond" panose="02020404030301010803" pitchFamily="18" charset="0"/>
              </a:rPr>
              <a:t>Growth in Programs (IRS)</a:t>
            </a:r>
          </a:p>
        </p:txBody>
      </p:sp>
    </p:spTree>
    <p:extLst>
      <p:ext uri="{BB962C8B-B14F-4D97-AF65-F5344CB8AC3E}">
        <p14:creationId xmlns:p14="http://schemas.microsoft.com/office/powerpoint/2010/main" val="9897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63BB68-0EA1-4792-A75D-E811ED5D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46183"/>
                </a:solidFill>
                <a:latin typeface="Garamond" panose="02020404030301010803" pitchFamily="18" charset="0"/>
              </a:rPr>
              <a:t>Awards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51F8A4-A382-41A7-91B6-18A8BDD83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025"/>
            <a:ext cx="10515600" cy="1329055"/>
          </a:xfrm>
        </p:spPr>
        <p:txBody>
          <a:bodyPr/>
          <a:lstStyle/>
          <a:p>
            <a:pPr lvl="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 smtClean="0"/>
              <a:t>IRS FY 2019: </a:t>
            </a:r>
            <a:r>
              <a:rPr lang="en-US" dirty="0"/>
              <a:t>$120 million across 181 </a:t>
            </a:r>
            <a:r>
              <a:rPr lang="en-US" dirty="0" smtClean="0"/>
              <a:t>awards (24 </a:t>
            </a:r>
            <a:r>
              <a:rPr lang="en-US" dirty="0"/>
              <a:t>of which were under the mandatory program 7623(b))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2361587"/>
            <a:ext cx="8082662" cy="18897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dirty="0" smtClean="0">
                <a:ea typeface="MS PGothic" panose="020B0600070205080204" pitchFamily="34" charset="-128"/>
              </a:rPr>
              <a:t>CFTC FY 2020</a:t>
            </a:r>
            <a:r>
              <a:rPr lang="en-US" sz="2800" dirty="0" smtClean="0">
                <a:solidFill>
                  <a:prstClr val="black"/>
                </a:solidFill>
              </a:rPr>
              <a:t>: </a:t>
            </a:r>
            <a:r>
              <a:rPr lang="en-US" sz="2800" dirty="0">
                <a:solidFill>
                  <a:prstClr val="black"/>
                </a:solidFill>
              </a:rPr>
              <a:t>$20 million to 16 </a:t>
            </a:r>
            <a:r>
              <a:rPr lang="en-US" sz="2800" dirty="0" smtClean="0">
                <a:solidFill>
                  <a:prstClr val="black"/>
                </a:solidFill>
              </a:rPr>
              <a:t>WBs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$9 million to one whistleblower, $6 million to another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2 foreign nationals or residents at time tips submitted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126% increase in tips over 2019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302633"/>
            <a:ext cx="11081816" cy="2066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SEC FY 2020: </a:t>
            </a:r>
            <a:r>
              <a:rPr lang="en-US" sz="2800" dirty="0">
                <a:solidFill>
                  <a:prstClr val="black"/>
                </a:solidFill>
              </a:rPr>
              <a:t>$175 million to 39 WBs (more than in all prior years)</a:t>
            </a:r>
            <a:endParaRPr lang="en-US" sz="2400" dirty="0">
              <a:solidFill>
                <a:prstClr val="black"/>
              </a:solidFill>
            </a:endParaRP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Largest ever award to a single individual </a:t>
            </a:r>
            <a:r>
              <a:rPr lang="en-US" sz="2400" dirty="0" smtClean="0">
                <a:solidFill>
                  <a:prstClr val="black"/>
                </a:solidFill>
              </a:rPr>
              <a:t>($114 million in FY 2021)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Total awards since inception over $500 million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40% were outsiders</a:t>
            </a:r>
            <a:endParaRPr lang="en-US" sz="2400" dirty="0">
              <a:solidFill>
                <a:prstClr val="black"/>
              </a:solidFill>
            </a:endParaRP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19 recipients were foreign nationals or residents at time tips submitted</a:t>
            </a:r>
          </a:p>
        </p:txBody>
      </p:sp>
    </p:spTree>
    <p:extLst>
      <p:ext uri="{BB962C8B-B14F-4D97-AF65-F5344CB8AC3E}">
        <p14:creationId xmlns:p14="http://schemas.microsoft.com/office/powerpoint/2010/main" val="36122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60D652-56A8-476A-91AB-EFAC21507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9405"/>
            <a:ext cx="10515600" cy="78701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46183"/>
                </a:solidFill>
                <a:latin typeface="Garamond" panose="02020404030301010803" pitchFamily="18" charset="0"/>
              </a:rPr>
              <a:t>SEC</a:t>
            </a:r>
            <a:r>
              <a:rPr lang="en-US" dirty="0">
                <a:solidFill>
                  <a:srgbClr val="046183"/>
                </a:solidFill>
                <a:latin typeface="Garamond" panose="02020404030301010803" pitchFamily="18" charset="0"/>
              </a:rPr>
              <a:t> </a:t>
            </a:r>
            <a:r>
              <a:rPr lang="en-US" dirty="0" smtClean="0">
                <a:solidFill>
                  <a:srgbClr val="046183"/>
                </a:solidFill>
                <a:latin typeface="Garamond" panose="02020404030301010803" pitchFamily="18" charset="0"/>
              </a:rPr>
              <a:t>2020 Amendments</a:t>
            </a:r>
            <a:endParaRPr lang="en-US" b="1" dirty="0">
              <a:solidFill>
                <a:srgbClr val="046183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4088" y="1217879"/>
            <a:ext cx="10067180" cy="10515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Presumption of 30% for awards under $5M (less than ≈ $17 million collected)</a:t>
            </a:r>
          </a:p>
          <a:p>
            <a: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Currently two-thirds of awards are at or near 30%</a:t>
            </a:r>
          </a:p>
          <a:p>
            <a: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Primary reason for reduction is delay (2 out of 39)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6656" y="2436217"/>
            <a:ext cx="9500616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Need to provide TCR within 30 days of non-TCR submission</a:t>
            </a:r>
          </a:p>
          <a:p>
            <a: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Safe harbor: 30 days from “actual or constructive” knowledge of requirement, or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retention of attorney</a:t>
            </a:r>
          </a:p>
          <a:p>
            <a: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SEC can waive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4088" y="4467654"/>
            <a:ext cx="7534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Summary disposition </a:t>
            </a:r>
            <a:r>
              <a:rPr lang="en-US" sz="2000" dirty="0" smtClean="0">
                <a:solidFill>
                  <a:prstClr val="black"/>
                </a:solidFill>
              </a:rPr>
              <a:t>– two dedicated OWB attorneys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0432" y="5003755"/>
            <a:ext cx="9171806" cy="10515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Codification of </a:t>
            </a:r>
            <a:r>
              <a:rPr lang="en-US" sz="2000" i="1" dirty="0" smtClean="0">
                <a:solidFill>
                  <a:prstClr val="black"/>
                </a:solidFill>
              </a:rPr>
              <a:t>Digital Realty</a:t>
            </a:r>
            <a:r>
              <a:rPr lang="en-US" sz="2000" dirty="0" smtClean="0">
                <a:solidFill>
                  <a:prstClr val="black"/>
                </a:solidFill>
              </a:rPr>
              <a:t> – must report to SEC pre-retaliation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Total of 12 enforcement actions; only 1 in 2020 (</a:t>
            </a:r>
            <a:r>
              <a:rPr lang="en-US" sz="2000" i="1" dirty="0" smtClean="0">
                <a:solidFill>
                  <a:prstClr val="black"/>
                </a:solidFill>
              </a:rPr>
              <a:t>Collector’s Coffee</a:t>
            </a:r>
            <a:r>
              <a:rPr lang="en-US" sz="2000" dirty="0" smtClean="0">
                <a:solidFill>
                  <a:prstClr val="black"/>
                </a:solidFill>
              </a:rPr>
              <a:t>)</a:t>
            </a:r>
            <a:endParaRPr lang="en-US" sz="2000" dirty="0">
              <a:solidFill>
                <a:prstClr val="black"/>
              </a:solidFill>
            </a:endParaRP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Has deterrence worked? 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1896" y="3931554"/>
            <a:ext cx="11320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No share of “Related Action” if “</a:t>
            </a:r>
            <a:r>
              <a:rPr lang="en-US" sz="2000" dirty="0" smtClean="0"/>
              <a:t>separate </a:t>
            </a:r>
            <a:r>
              <a:rPr lang="en-US" sz="2000" dirty="0"/>
              <a:t>award </a:t>
            </a:r>
            <a:r>
              <a:rPr lang="en-US" sz="2000" dirty="0" smtClean="0"/>
              <a:t>scheme [] more </a:t>
            </a:r>
            <a:r>
              <a:rPr lang="en-US" sz="2000" dirty="0"/>
              <a:t>appropriately </a:t>
            </a:r>
            <a:r>
              <a:rPr lang="en-US" sz="2000" dirty="0" smtClean="0"/>
              <a:t>applies” 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55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2554BC-A7A0-4598-A4D8-C5335745D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760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46183"/>
                </a:solidFill>
                <a:latin typeface="Garamond" panose="02020404030301010803" pitchFamily="18" charset="0"/>
              </a:rPr>
              <a:t>CFTC Developments</a:t>
            </a:r>
            <a:endParaRPr lang="en-US" b="1" dirty="0">
              <a:solidFill>
                <a:srgbClr val="046183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976C23-8600-4FE8-A03E-904F27809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025" y="1402115"/>
            <a:ext cx="10515600" cy="451231"/>
          </a:xfrm>
        </p:spPr>
        <p:txBody>
          <a:bodyPr/>
          <a:lstStyle/>
          <a:p>
            <a:pPr marL="568325" lvl="1" indent="-223838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Self-Report Guidance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2121195"/>
            <a:ext cx="4445832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Enforcement Task Forces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2813776"/>
            <a:ext cx="652614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Parallel Investigations with DOJ and SEC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3852428"/>
            <a:ext cx="7504176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Focus on Education and Outreach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4364538"/>
            <a:ext cx="710771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Customer Advisories/Whistleblower Alerts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838542"/>
            <a:ext cx="568777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Resources available on cftc.gov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3256100"/>
            <a:ext cx="948008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Collaboration with SEC on crypto currency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34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CC Presentatio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C Presentation" id="{115B1433-0509-41C9-8DC6-E411AB94CC89}" vid="{4D96B51E-BC88-46BC-A151-F6DDF63805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 Presentation</Template>
  <TotalTime>11569</TotalTime>
  <Words>1431</Words>
  <Application>Microsoft Office PowerPoint</Application>
  <PresentationFormat>Widescreen</PresentationFormat>
  <Paragraphs>227</Paragraphs>
  <Slides>22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MS PGothic</vt:lpstr>
      <vt:lpstr>MS PGothic</vt:lpstr>
      <vt:lpstr>Arial</vt:lpstr>
      <vt:lpstr>Calibri</vt:lpstr>
      <vt:lpstr>Garamond</vt:lpstr>
      <vt:lpstr>Wingdings</vt:lpstr>
      <vt:lpstr>CC Presentation</vt:lpstr>
      <vt:lpstr>Domestic &amp; Foreign Whistleblowers: The Growth &amp; Spreading Reach of US Programs</vt:lpstr>
      <vt:lpstr>Growth in Programs (SEC)</vt:lpstr>
      <vt:lpstr>International Whistleblowing Trends (SEC)</vt:lpstr>
      <vt:lpstr>SEC Tips</vt:lpstr>
      <vt:lpstr>Growth in Programs (CFTC)</vt:lpstr>
      <vt:lpstr>Growth in Programs (IRS)</vt:lpstr>
      <vt:lpstr>Awards</vt:lpstr>
      <vt:lpstr>SEC 2020 Amendments</vt:lpstr>
      <vt:lpstr>CFTC Developments</vt:lpstr>
      <vt:lpstr>IRS Developments</vt:lpstr>
      <vt:lpstr>Practice Pointers</vt:lpstr>
      <vt:lpstr>COVID-19 Schemes</vt:lpstr>
      <vt:lpstr>Fraud Follows Financial Decline</vt:lpstr>
      <vt:lpstr>Cryptocurrency Cases</vt:lpstr>
      <vt:lpstr>Recent Cryptocurrency Enforcement Actions</vt:lpstr>
      <vt:lpstr>Recent Cryptocurrency Enforcement Actions</vt:lpstr>
      <vt:lpstr>Foreign Bribery (FCPA)</vt:lpstr>
      <vt:lpstr>Foreign Corrupt Practices Act</vt:lpstr>
      <vt:lpstr>SEC/DOJ Cases in 2016 - 2020 for FCPA Violations</vt:lpstr>
      <vt:lpstr>SEC/DOJ Cases in 2016 - 2020 for FCPA Violations</vt:lpstr>
      <vt:lpstr>SEC/DOJ Cases in 2016 - 2020 for FCPA Violations</vt:lpstr>
      <vt:lpstr>Asset Recovery Assistance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E. Havian</dc:creator>
  <cp:lastModifiedBy>Microsoft account</cp:lastModifiedBy>
  <cp:revision>72</cp:revision>
  <dcterms:created xsi:type="dcterms:W3CDTF">2018-04-15T02:33:55Z</dcterms:created>
  <dcterms:modified xsi:type="dcterms:W3CDTF">2020-12-03T01:39:18Z</dcterms:modified>
</cp:coreProperties>
</file>