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5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590" r:id="rId3"/>
    <p:sldId id="596" r:id="rId4"/>
    <p:sldId id="593" r:id="rId5"/>
    <p:sldId id="577" r:id="rId6"/>
    <p:sldId id="578" r:id="rId7"/>
    <p:sldId id="592" r:id="rId8"/>
    <p:sldId id="591" r:id="rId9"/>
    <p:sldId id="595" r:id="rId10"/>
    <p:sldId id="594" r:id="rId11"/>
    <p:sldId id="583" r:id="rId12"/>
    <p:sldId id="447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" initials="W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00"/>
    <a:srgbClr val="992034"/>
    <a:srgbClr val="E8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1" autoAdjust="0"/>
    <p:restoredTop sz="90129" autoAdjust="0"/>
  </p:normalViewPr>
  <p:slideViewPr>
    <p:cSldViewPr snapToGrid="0" snapToObjects="1">
      <p:cViewPr varScale="1">
        <p:scale>
          <a:sx n="110" d="100"/>
          <a:sy n="110" d="100"/>
        </p:scale>
        <p:origin x="8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01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304AAF-1159-4201-A72C-736C10D96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5A569-1B0E-4147-B023-D8069F30F9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95760-7E1A-41CC-8DA7-5459D0D6B6A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4519D-1422-446C-83B5-9B14095A79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CEAAE-AD47-4FF6-95DA-CBFB8F9BDF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A420-52D9-40F0-A9B3-D595C6B06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5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2FC94-9148-6744-B185-F16A7E2A04F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CDF44D-1A51-3F44-8E3C-F29EAAD6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0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DF44D-1A51-3F44-8E3C-F29EAAD62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DF44D-1A51-3F44-8E3C-F29EAAD62F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DF44D-1A51-3F44-8E3C-F29EAAD62F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7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3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E3D599-7556-4D22-9169-E2E43C43D06F}"/>
              </a:ext>
            </a:extLst>
          </p:cNvPr>
          <p:cNvSpPr/>
          <p:nvPr userDrawn="1"/>
        </p:nvSpPr>
        <p:spPr>
          <a:xfrm>
            <a:off x="8483145" y="6525538"/>
            <a:ext cx="3930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+mj-lt"/>
              </a:rPr>
              <a:t>  </a:t>
            </a:r>
            <a:fld id="{1EFB4F59-650C-4E1A-83AA-6395F0584817}" type="slidenum">
              <a:rPr lang="en-US" sz="1000" smtClean="0">
                <a:latin typeface="+mj-lt"/>
              </a:rPr>
              <a:t>‹#›</a:t>
            </a:fld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511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6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3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2019, ©Validity Finance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2019, ©Validity Finance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0212" y="646608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AE49-52C2-BE4C-AD87-640AFE3F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lph@validity-finance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mailto:cdelise@deltacp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6CBB5B-FA8D-AC4E-AA45-5AE1D246A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981" y="1046880"/>
            <a:ext cx="1910133" cy="936092"/>
          </a:xfrm>
          <a:prstGeom prst="rect">
            <a:avLst/>
          </a:prstGeom>
        </p:spPr>
      </p:pic>
      <p:sp>
        <p:nvSpPr>
          <p:cNvPr id="9" name="Shape 84">
            <a:extLst>
              <a:ext uri="{FF2B5EF4-FFF2-40B4-BE49-F238E27FC236}">
                <a16:creationId xmlns:a16="http://schemas.microsoft.com/office/drawing/2014/main" id="{60EF6ABF-6E78-944A-85BF-1F3971622F8F}"/>
              </a:ext>
            </a:extLst>
          </p:cNvPr>
          <p:cNvSpPr txBox="1"/>
          <p:nvPr/>
        </p:nvSpPr>
        <p:spPr>
          <a:xfrm>
            <a:off x="4876098" y="5621339"/>
            <a:ext cx="4219662" cy="123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 algn="r"/>
            <a:endParaRPr lang="en-US" sz="14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548DA9-CF79-40D4-9E90-6BE475298EAA}"/>
              </a:ext>
            </a:extLst>
          </p:cNvPr>
          <p:cNvSpPr/>
          <p:nvPr/>
        </p:nvSpPr>
        <p:spPr>
          <a:xfrm>
            <a:off x="276835" y="5699269"/>
            <a:ext cx="87046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1400" dirty="0"/>
          </a:p>
          <a:p>
            <a:pPr algn="r"/>
            <a:br>
              <a:rPr lang="en-US" sz="1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0E934-746B-496F-B2D5-4F36E3456C4A}"/>
              </a:ext>
            </a:extLst>
          </p:cNvPr>
          <p:cNvSpPr/>
          <p:nvPr/>
        </p:nvSpPr>
        <p:spPr>
          <a:xfrm>
            <a:off x="162536" y="5573424"/>
            <a:ext cx="89814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05A00"/>
                </a:solidFill>
                <a:latin typeface="Garamond" panose="02020404030301010803" pitchFamily="18" charset="0"/>
              </a:rPr>
              <a:t>Understanding How Litigation Claims Get Funded 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Offshore Alert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December 2020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73D743-3DB0-4322-AB51-18835B421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481" y="1102867"/>
            <a:ext cx="1855358" cy="5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C9CF9E6-042E-4342-A34B-5652A584F2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17483" y="1126141"/>
            <a:ext cx="4229491" cy="5731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AB921-E69A-41C1-B636-09EE223060A3}"/>
              </a:ext>
            </a:extLst>
          </p:cNvPr>
          <p:cNvSpPr txBox="1"/>
          <p:nvPr/>
        </p:nvSpPr>
        <p:spPr>
          <a:xfrm>
            <a:off x="361950" y="280320"/>
            <a:ext cx="4110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300" dirty="0">
                <a:solidFill>
                  <a:schemeClr val="tx1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t>HOW IT WORKS</a:t>
            </a:r>
            <a:endParaRPr lang="id-ID" sz="900" spc="300" dirty="0">
              <a:solidFill>
                <a:schemeClr val="tx1">
                  <a:lumMod val="7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56A36C6-842D-416B-B8FE-6615E0E2C219}"/>
              </a:ext>
            </a:extLst>
          </p:cNvPr>
          <p:cNvSpPr txBox="1">
            <a:spLocks/>
          </p:cNvSpPr>
          <p:nvPr/>
        </p:nvSpPr>
        <p:spPr>
          <a:xfrm>
            <a:off x="361950" y="511152"/>
            <a:ext cx="7886700" cy="697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05A00"/>
                </a:solidFill>
                <a:latin typeface="Garamond" panose="02020404030301010803" pitchFamily="18" charset="0"/>
                <a:ea typeface="ＭＳ Ｐゴシック" pitchFamily="34" charset="-128"/>
                <a:cs typeface="Liberation Sans" panose="020B0604020202020204" pitchFamily="34" charset="0"/>
              </a:rPr>
              <a:t>Completing TS</a:t>
            </a:r>
            <a:r>
              <a:rPr lang="en-US" dirty="0">
                <a:solidFill>
                  <a:srgbClr val="F05A00"/>
                </a:solidFill>
                <a:latin typeface="Garamond" panose="02020404030301010803" pitchFamily="18" charset="0"/>
                <a:ea typeface="ＭＳ Ｐゴシック" pitchFamily="34" charset="-128"/>
                <a:cs typeface="Liberation Sans" panose="020B0604020202020204" pitchFamily="34" charset="0"/>
              </a:rPr>
              <a:t>: Exclusivity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AEB2D-3A2E-43DD-861E-3B694ADC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20" y="2924281"/>
            <a:ext cx="7662513" cy="147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C7B7E0-4974-418A-B387-A82C1FAA4F91}"/>
              </a:ext>
            </a:extLst>
          </p:cNvPr>
          <p:cNvSpPr txBox="1"/>
          <p:nvPr/>
        </p:nvSpPr>
        <p:spPr>
          <a:xfrm>
            <a:off x="3323060" y="2997236"/>
            <a:ext cx="1043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30 days</a:t>
            </a:r>
          </a:p>
        </p:txBody>
      </p:sp>
    </p:spTree>
    <p:extLst>
      <p:ext uri="{BB962C8B-B14F-4D97-AF65-F5344CB8AC3E}">
        <p14:creationId xmlns:p14="http://schemas.microsoft.com/office/powerpoint/2010/main" val="36341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6FCD95B-3E20-411C-A3B6-CBCB7E8BA276}"/>
              </a:ext>
            </a:extLst>
          </p:cNvPr>
          <p:cNvGrpSpPr/>
          <p:nvPr/>
        </p:nvGrpSpPr>
        <p:grpSpPr>
          <a:xfrm>
            <a:off x="431478" y="445272"/>
            <a:ext cx="8483922" cy="935966"/>
            <a:chOff x="431478" y="445272"/>
            <a:chExt cx="7296477" cy="9359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85CAAC-FD30-47E6-A03B-979030A875BF}"/>
                </a:ext>
              </a:extLst>
            </p:cNvPr>
            <p:cNvSpPr txBox="1"/>
            <p:nvPr/>
          </p:nvSpPr>
          <p:spPr>
            <a:xfrm>
              <a:off x="431478" y="673352"/>
              <a:ext cx="72964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05A00"/>
                  </a:solidFill>
                  <a:latin typeface="Garamond" panose="02020404030301010803" pitchFamily="18" charset="0"/>
                  <a:ea typeface="ＭＳ Ｐゴシック" pitchFamily="34" charset="-128"/>
                  <a:cs typeface="Liberation Sans" panose="020B0604020202020204" pitchFamily="34" charset="0"/>
                </a:rPr>
                <a:t>From TS to Closing</a:t>
              </a:r>
              <a:endPara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iberation Sans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5CA92C-CBF1-4B2F-B5C2-14FD08298980}"/>
                </a:ext>
              </a:extLst>
            </p:cNvPr>
            <p:cNvSpPr txBox="1"/>
            <p:nvPr/>
          </p:nvSpPr>
          <p:spPr>
            <a:xfrm>
              <a:off x="446169" y="445272"/>
              <a:ext cx="48607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spc="300">
                  <a:solidFill>
                    <a:schemeClr val="tx1">
                      <a:lumMod val="75000"/>
                    </a:schemeClr>
                  </a:solidFill>
                  <a:latin typeface="+mj-lt"/>
                  <a:ea typeface="Roboto Condensed" panose="02000000000000000000" pitchFamily="2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CLOSING A DEAL</a:t>
              </a:r>
              <a:endParaRPr lang="id-ID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EE4732C-8969-491E-8456-6C690EBBCB4E}"/>
              </a:ext>
            </a:extLst>
          </p:cNvPr>
          <p:cNvSpPr txBox="1"/>
          <p:nvPr/>
        </p:nvSpPr>
        <p:spPr>
          <a:xfrm>
            <a:off x="513319" y="4184279"/>
            <a:ext cx="81482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Typically, 30 to 45 days from TS execution to funding depending on complexity of the matter and ease of information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What should claimants prepare for funders?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What is difference between transaction and merits DD?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When should parties negotiate their agreement?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8C679-76D3-4C08-A5E2-F0CF602CE86B}"/>
              </a:ext>
            </a:extLst>
          </p:cNvPr>
          <p:cNvSpPr/>
          <p:nvPr/>
        </p:nvSpPr>
        <p:spPr>
          <a:xfrm>
            <a:off x="595408" y="1424754"/>
            <a:ext cx="2514600" cy="30715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D03FD5-D9DE-4482-BC8E-EDE6B1D7CEC1}"/>
              </a:ext>
            </a:extLst>
          </p:cNvPr>
          <p:cNvSpPr txBox="1">
            <a:spLocks/>
          </p:cNvSpPr>
          <p:nvPr/>
        </p:nvSpPr>
        <p:spPr>
          <a:xfrm>
            <a:off x="520993" y="2986665"/>
            <a:ext cx="2732567" cy="14990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Underwriting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2411E-B91F-43A7-89A8-738A36B815D5}"/>
              </a:ext>
            </a:extLst>
          </p:cNvPr>
          <p:cNvSpPr/>
          <p:nvPr/>
        </p:nvSpPr>
        <p:spPr>
          <a:xfrm>
            <a:off x="3262408" y="1424754"/>
            <a:ext cx="2514600" cy="30715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D19ED6-CA90-4AB4-BCFB-E5C8EAEFD472}"/>
              </a:ext>
            </a:extLst>
          </p:cNvPr>
          <p:cNvSpPr txBox="1">
            <a:spLocks/>
          </p:cNvSpPr>
          <p:nvPr/>
        </p:nvSpPr>
        <p:spPr>
          <a:xfrm>
            <a:off x="3187993" y="2986665"/>
            <a:ext cx="2732567" cy="14990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Contract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Negotiation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71A228-ECC2-4BB0-98B2-3799D0245E0D}"/>
              </a:ext>
            </a:extLst>
          </p:cNvPr>
          <p:cNvSpPr/>
          <p:nvPr/>
        </p:nvSpPr>
        <p:spPr>
          <a:xfrm>
            <a:off x="5972529" y="1424754"/>
            <a:ext cx="2514600" cy="30715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72EED7-3A72-405F-BD92-395D9EAB7577}"/>
              </a:ext>
            </a:extLst>
          </p:cNvPr>
          <p:cNvSpPr txBox="1">
            <a:spLocks/>
          </p:cNvSpPr>
          <p:nvPr/>
        </p:nvSpPr>
        <p:spPr>
          <a:xfrm>
            <a:off x="5898114" y="2986665"/>
            <a:ext cx="2732567" cy="14990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5" name="Picture 14" descr="A stop sign at night&#10;&#10;Description automatically generated">
            <a:extLst>
              <a:ext uri="{FF2B5EF4-FFF2-40B4-BE49-F238E27FC236}">
                <a16:creationId xmlns:a16="http://schemas.microsoft.com/office/drawing/2014/main" id="{92AE8931-F1E6-491F-8D8C-364785A7C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69" y="2088800"/>
            <a:ext cx="1219200" cy="1066800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E02A8B25-AA8D-4DBD-8231-1D78A4F84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201" y="2069750"/>
            <a:ext cx="1219200" cy="110490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5655DB6-D9F5-544B-A237-A9CE02ACA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676" y="2069750"/>
            <a:ext cx="1054506" cy="119761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57488E-E5DC-BD42-95E8-B75265A0CDB0}"/>
              </a:ext>
            </a:extLst>
          </p:cNvPr>
          <p:cNvSpPr txBox="1">
            <a:spLocks/>
          </p:cNvSpPr>
          <p:nvPr/>
        </p:nvSpPr>
        <p:spPr>
          <a:xfrm>
            <a:off x="5684979" y="2986665"/>
            <a:ext cx="3172700" cy="14990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45563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02DAF0-202B-1A42-8C93-6852C22B4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96" t="26251" r="4292" b="709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83C2DC-C386-4473-9B37-28A40822B3A3}"/>
              </a:ext>
            </a:extLst>
          </p:cNvPr>
          <p:cNvSpPr/>
          <p:nvPr/>
        </p:nvSpPr>
        <p:spPr>
          <a:xfrm>
            <a:off x="8098970" y="6400800"/>
            <a:ext cx="714997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0454F-685A-430B-B713-0A576CD5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759" y="1950437"/>
            <a:ext cx="1910133" cy="93609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0020C7-9DBC-4C0D-ABF7-985ECEAE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746" y="1950437"/>
            <a:ext cx="2387945" cy="7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7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ristopher DeLise at Delta Capital Partners Management">
            <a:extLst>
              <a:ext uri="{FF2B5EF4-FFF2-40B4-BE49-F238E27FC236}">
                <a16:creationId xmlns:a16="http://schemas.microsoft.com/office/drawing/2014/main" id="{CEBF5DEC-EE67-40AB-A70B-F44303488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3889"/>
          <a:stretch/>
        </p:blipFill>
        <p:spPr bwMode="auto">
          <a:xfrm>
            <a:off x="3361095" y="1521767"/>
            <a:ext cx="2157346" cy="21573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C7A8B9F-6AD1-4269-AFC0-3CCF142ECF2C}"/>
              </a:ext>
            </a:extLst>
          </p:cNvPr>
          <p:cNvSpPr txBox="1">
            <a:spLocks/>
          </p:cNvSpPr>
          <p:nvPr/>
        </p:nvSpPr>
        <p:spPr>
          <a:xfrm>
            <a:off x="693084" y="3895043"/>
            <a:ext cx="2665476" cy="161658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05A00"/>
              </a:buClr>
              <a:buSzPct val="80000"/>
              <a:buNone/>
            </a:pPr>
            <a:r>
              <a:rPr lang="en-US" sz="2000" b="1" dirty="0">
                <a:latin typeface="Garamond" panose="02020404030301010803" pitchFamily="18" charset="0"/>
              </a:rPr>
              <a:t>Ralph J. Sutton</a:t>
            </a:r>
          </a:p>
          <a:p>
            <a:pPr marL="0" indent="0">
              <a:lnSpc>
                <a:spcPct val="120000"/>
              </a:lnSpc>
              <a:buClr>
                <a:srgbClr val="F05A00"/>
              </a:buClr>
              <a:buSzPct val="80000"/>
              <a:buNone/>
            </a:pPr>
            <a:r>
              <a:rPr lang="en-US" sz="1400" dirty="0"/>
              <a:t>Founder &amp; CEO</a:t>
            </a:r>
            <a:br>
              <a:rPr lang="en-US" sz="1400" dirty="0"/>
            </a:br>
            <a:r>
              <a:rPr lang="en-US" sz="1400" b="1" dirty="0"/>
              <a:t>Validity Finance</a:t>
            </a:r>
            <a:br>
              <a:rPr lang="en-US" sz="1400" dirty="0"/>
            </a:br>
            <a:r>
              <a:rPr lang="en-US" sz="1400" dirty="0"/>
              <a:t>E. </a:t>
            </a:r>
            <a:r>
              <a:rPr lang="en-US" sz="1400" u="sng" dirty="0">
                <a:solidFill>
                  <a:srgbClr val="F05A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ralph@validity-finance.com</a:t>
            </a:r>
            <a:br>
              <a:rPr lang="en-US" sz="1400" dirty="0"/>
            </a:br>
            <a:r>
              <a:rPr lang="en-US" sz="1400" dirty="0"/>
              <a:t>T. 646.798.7168</a:t>
            </a:r>
          </a:p>
          <a:p>
            <a:pPr marL="0" indent="0">
              <a:lnSpc>
                <a:spcPct val="100000"/>
              </a:lnSpc>
              <a:buClr>
                <a:srgbClr val="F05A00"/>
              </a:buClr>
              <a:buSzPct val="80000"/>
              <a:buFont typeface="Wingdings" panose="05000000000000000000" pitchFamily="2" charset="2"/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D6B89F7E-0D4D-423F-9037-5C59DA0B8508}"/>
              </a:ext>
            </a:extLst>
          </p:cNvPr>
          <p:cNvSpPr txBox="1">
            <a:spLocks/>
          </p:cNvSpPr>
          <p:nvPr/>
        </p:nvSpPr>
        <p:spPr>
          <a:xfrm>
            <a:off x="3289349" y="3904982"/>
            <a:ext cx="2665476" cy="18100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05A00"/>
              </a:buClr>
              <a:buSzPct val="80000"/>
              <a:buNone/>
            </a:pPr>
            <a:r>
              <a:rPr lang="en-US" sz="2000" b="1" dirty="0">
                <a:latin typeface="Garamond" panose="02020404030301010803" pitchFamily="18" charset="0"/>
              </a:rPr>
              <a:t>Christopher </a:t>
            </a:r>
            <a:r>
              <a:rPr lang="en-US" sz="2000" b="1" dirty="0" err="1">
                <a:latin typeface="Garamond" panose="02020404030301010803" pitchFamily="18" charset="0"/>
              </a:rPr>
              <a:t>Delise</a:t>
            </a:r>
            <a:endParaRPr lang="en-US" sz="2000" b="1" dirty="0">
              <a:latin typeface="Garamond" panose="02020404030301010803" pitchFamily="18" charset="0"/>
            </a:endParaRPr>
          </a:p>
          <a:p>
            <a:pPr marL="0" indent="0">
              <a:lnSpc>
                <a:spcPct val="120000"/>
              </a:lnSpc>
              <a:buClr>
                <a:srgbClr val="F05A00"/>
              </a:buClr>
              <a:buSzPct val="80000"/>
              <a:buNone/>
            </a:pPr>
            <a:r>
              <a:rPr lang="en-US" sz="1400" dirty="0"/>
              <a:t>Managing Principal, CEO, and </a:t>
            </a:r>
            <a:br>
              <a:rPr lang="en-US" sz="1400" dirty="0"/>
            </a:br>
            <a:r>
              <a:rPr lang="en-US" sz="1400" dirty="0"/>
              <a:t>    Co-Chief Investment Officer</a:t>
            </a:r>
            <a:br>
              <a:rPr lang="en-US" sz="1400" dirty="0"/>
            </a:br>
            <a:r>
              <a:rPr lang="en-US" sz="1400" b="1" dirty="0"/>
              <a:t>Delta Capital Partners</a:t>
            </a:r>
            <a:br>
              <a:rPr lang="en-US" sz="1400" dirty="0"/>
            </a:br>
            <a:r>
              <a:rPr lang="en-US" sz="1400" dirty="0"/>
              <a:t>E. </a:t>
            </a:r>
            <a:r>
              <a:rPr lang="en-US" sz="1400" u="sng" dirty="0">
                <a:solidFill>
                  <a:srgbClr val="F05A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cdelise@deltacph.com</a:t>
            </a:r>
            <a:br>
              <a:rPr lang="en-US" sz="1400" dirty="0"/>
            </a:br>
            <a:r>
              <a:rPr lang="en-US" sz="1400" dirty="0"/>
              <a:t>T. 312.414.0860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D51D4A6-FA3C-4CAD-90BC-CF7889247286}"/>
              </a:ext>
            </a:extLst>
          </p:cNvPr>
          <p:cNvSpPr txBox="1">
            <a:spLocks/>
          </p:cNvSpPr>
          <p:nvPr/>
        </p:nvSpPr>
        <p:spPr>
          <a:xfrm>
            <a:off x="6072389" y="3895043"/>
            <a:ext cx="2665476" cy="18100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05A00"/>
              </a:buClr>
              <a:buSzPct val="80000"/>
              <a:buNone/>
            </a:pPr>
            <a:r>
              <a:rPr lang="en-US" sz="2000" b="1" dirty="0">
                <a:latin typeface="Garamond" panose="02020404030301010803" pitchFamily="18" charset="0"/>
              </a:rPr>
              <a:t>David J. Kerstein</a:t>
            </a:r>
          </a:p>
          <a:p>
            <a:pPr marL="0" indent="0">
              <a:lnSpc>
                <a:spcPct val="120000"/>
              </a:lnSpc>
              <a:buClr>
                <a:srgbClr val="F05A00"/>
              </a:buClr>
              <a:buSzPct val="80000"/>
              <a:buNone/>
            </a:pPr>
            <a:r>
              <a:rPr lang="en-US" sz="1400" dirty="0"/>
              <a:t>Chief Risk Officer &amp; Senior Investment Manager</a:t>
            </a:r>
            <a:br>
              <a:rPr lang="en-US" sz="1400" dirty="0"/>
            </a:br>
            <a:r>
              <a:rPr lang="en-US" sz="1400" b="1" dirty="0"/>
              <a:t>Validity Finance</a:t>
            </a:r>
            <a:br>
              <a:rPr lang="en-US" sz="1400" dirty="0"/>
            </a:br>
            <a:r>
              <a:rPr lang="en-US" sz="1400" dirty="0"/>
              <a:t>E. </a:t>
            </a:r>
            <a:r>
              <a:rPr lang="en-US" sz="1400" u="sng" dirty="0">
                <a:solidFill>
                  <a:srgbClr val="F05A00"/>
                </a:solidFill>
              </a:rPr>
              <a:t>dave@validity-finance.com</a:t>
            </a:r>
            <a:br>
              <a:rPr lang="en-US" sz="1400" dirty="0"/>
            </a:br>
            <a:r>
              <a:rPr lang="en-US" sz="1400" dirty="0"/>
              <a:t>T. 646.798.7168</a:t>
            </a:r>
            <a:endParaRPr lang="en-US" sz="1900" i="0" dirty="0">
              <a:solidFill>
                <a:srgbClr val="232333"/>
              </a:solidFill>
              <a:effectLst/>
            </a:endParaRPr>
          </a:p>
          <a:p>
            <a:pPr marL="0" indent="0">
              <a:lnSpc>
                <a:spcPct val="100000"/>
              </a:lnSpc>
              <a:buClr>
                <a:srgbClr val="F05A00"/>
              </a:buClr>
              <a:buSzPct val="80000"/>
              <a:buFont typeface="Wingdings" panose="05000000000000000000" pitchFamily="2" charset="2"/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E24806D-54C7-4117-8315-0B7D5A553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389" y="1511828"/>
            <a:ext cx="2157346" cy="21508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27608B-4CCC-4E81-96D6-8C15AA7C8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31" r="5631"/>
          <a:stretch/>
        </p:blipFill>
        <p:spPr>
          <a:xfrm>
            <a:off x="775673" y="1511828"/>
            <a:ext cx="2160680" cy="21606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8FF046C7-CACB-4A19-B1CC-D4050890C087}"/>
              </a:ext>
            </a:extLst>
          </p:cNvPr>
          <p:cNvSpPr txBox="1">
            <a:spLocks/>
          </p:cNvSpPr>
          <p:nvPr/>
        </p:nvSpPr>
        <p:spPr>
          <a:xfrm>
            <a:off x="565455" y="600334"/>
            <a:ext cx="763446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6202">
              <a:defRPr/>
            </a:pPr>
            <a:r>
              <a:rPr lang="en-US" sz="4000" dirty="0">
                <a:solidFill>
                  <a:srgbClr val="F05A00"/>
                </a:solidFill>
                <a:latin typeface="Garamond" panose="02020404030301010803" pitchFamily="18" charset="0"/>
              </a:rPr>
              <a:t>Meet the Speakers</a:t>
            </a:r>
          </a:p>
        </p:txBody>
      </p:sp>
    </p:spTree>
    <p:extLst>
      <p:ext uri="{BB962C8B-B14F-4D97-AF65-F5344CB8AC3E}">
        <p14:creationId xmlns:p14="http://schemas.microsoft.com/office/powerpoint/2010/main" val="254978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684A28D-FD77-4B7C-A7D1-07924E036C92}"/>
              </a:ext>
            </a:extLst>
          </p:cNvPr>
          <p:cNvSpPr/>
          <p:nvPr/>
        </p:nvSpPr>
        <p:spPr>
          <a:xfrm>
            <a:off x="595408" y="1796899"/>
            <a:ext cx="2514600" cy="30715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F5BEDD-B0DC-4D28-8CF4-344ABF51A8CE}"/>
              </a:ext>
            </a:extLst>
          </p:cNvPr>
          <p:cNvSpPr/>
          <p:nvPr/>
        </p:nvSpPr>
        <p:spPr>
          <a:xfrm>
            <a:off x="3296523" y="1823027"/>
            <a:ext cx="2514600" cy="30715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FEBDCD-FA1A-45F5-A004-2CA83123250D}"/>
              </a:ext>
            </a:extLst>
          </p:cNvPr>
          <p:cNvSpPr/>
          <p:nvPr/>
        </p:nvSpPr>
        <p:spPr>
          <a:xfrm>
            <a:off x="5979469" y="1833660"/>
            <a:ext cx="2514600" cy="30715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74FBFB-AAA1-4120-94D1-14D2427B2481}"/>
              </a:ext>
            </a:extLst>
          </p:cNvPr>
          <p:cNvSpPr txBox="1">
            <a:spLocks/>
          </p:cNvSpPr>
          <p:nvPr/>
        </p:nvSpPr>
        <p:spPr>
          <a:xfrm>
            <a:off x="520993" y="3326914"/>
            <a:ext cx="2732567" cy="14990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Who We Are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F9866D7-C5A0-4F7C-8184-C4C7B53B7A57}"/>
              </a:ext>
            </a:extLst>
          </p:cNvPr>
          <p:cNvSpPr txBox="1">
            <a:spLocks/>
          </p:cNvSpPr>
          <p:nvPr/>
        </p:nvSpPr>
        <p:spPr>
          <a:xfrm>
            <a:off x="402265" y="559533"/>
            <a:ext cx="8114414" cy="109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05A00"/>
                </a:solidFill>
                <a:latin typeface="Garamond" panose="02020404030301010803" pitchFamily="18" charset="0"/>
              </a:rPr>
              <a:t>Meet the Funders</a:t>
            </a:r>
            <a:endParaRPr lang="en-US" sz="4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B3070D-6BA7-4D51-AA33-36104866FFDE}"/>
              </a:ext>
            </a:extLst>
          </p:cNvPr>
          <p:cNvSpPr txBox="1">
            <a:spLocks/>
          </p:cNvSpPr>
          <p:nvPr/>
        </p:nvSpPr>
        <p:spPr>
          <a:xfrm>
            <a:off x="3195081" y="3326914"/>
            <a:ext cx="2732567" cy="14990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Type of Claims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196491-CA15-4B21-8ABC-579E148686D8}"/>
              </a:ext>
            </a:extLst>
          </p:cNvPr>
          <p:cNvSpPr txBox="1">
            <a:spLocks/>
          </p:cNvSpPr>
          <p:nvPr/>
        </p:nvSpPr>
        <p:spPr>
          <a:xfrm>
            <a:off x="5869170" y="3326914"/>
            <a:ext cx="2732567" cy="14990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Where We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Operate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04D4E68-E4AC-4B33-9CEB-60BCF666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976" y="2278906"/>
            <a:ext cx="1104900" cy="121920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73CE8AF-5492-4FCD-B51C-F40EF8732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76" y="2278906"/>
            <a:ext cx="1219200" cy="121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5314E5-4C47-48F3-9964-41F575BD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794" y="227890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2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74FBFB-AAA1-4120-94D1-14D2427B2481}"/>
              </a:ext>
            </a:extLst>
          </p:cNvPr>
          <p:cNvSpPr txBox="1">
            <a:spLocks/>
          </p:cNvSpPr>
          <p:nvPr/>
        </p:nvSpPr>
        <p:spPr>
          <a:xfrm>
            <a:off x="467582" y="1323239"/>
            <a:ext cx="8326099" cy="4878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0"/>
              </a:spcBef>
            </a:pPr>
            <a:endParaRPr lang="en-US" sz="1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Increased demand for credit-oriented funding products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(rather than traditional equity-based products) in order to obtain capital at lower overall cost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2">
                  <a:lumMod val="10000"/>
                </a:schemeClr>
              </a:solidFill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AmLaw 100 and larger law firms have increased demand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for capital facilities and other liquidity solutions in wake of COVID-19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2">
                  <a:lumMod val="10000"/>
                </a:schemeClr>
              </a:solidFill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Increased direct solicitation of funders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by corporations and businesses (rather than going through their law firms)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2">
                  <a:lumMod val="10000"/>
                </a:schemeClr>
              </a:solidFill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Demand for bespoke programs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 and other solutions for law firms to fund full or partial contingency fees and offer funded proposals to their clients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2">
                  <a:lumMod val="10000"/>
                </a:schemeClr>
              </a:solidFill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Niche geographic markets, including international markets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Amiri" panose="00000500000000000000" pitchFamily="2" charset="-78"/>
                <a:cs typeface="Amiri" panose="00000500000000000000" pitchFamily="2" charset="-78"/>
              </a:rPr>
              <a:t>are becoming more sophisticated, seeking funding with interesting opportunities</a:t>
            </a:r>
          </a:p>
          <a:p>
            <a:pPr algn="just"/>
            <a:endParaRPr lang="en-US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F9866D7-C5A0-4F7C-8184-C4C7B53B7A57}"/>
              </a:ext>
            </a:extLst>
          </p:cNvPr>
          <p:cNvSpPr txBox="1">
            <a:spLocks/>
          </p:cNvSpPr>
          <p:nvPr/>
        </p:nvSpPr>
        <p:spPr>
          <a:xfrm>
            <a:off x="402264" y="366823"/>
            <a:ext cx="8592879" cy="122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400" dirty="0">
                <a:solidFill>
                  <a:srgbClr val="F05A00"/>
                </a:solidFill>
                <a:latin typeface="Garamond" panose="02020404030301010803" pitchFamily="18" charset="0"/>
              </a:rPr>
              <a:t>Current Trends in Litigation Finance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4798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0D3B60A-8B48-4F31-9F57-A570F0F1CFAA}"/>
              </a:ext>
            </a:extLst>
          </p:cNvPr>
          <p:cNvSpPr txBox="1">
            <a:spLocks/>
          </p:cNvSpPr>
          <p:nvPr/>
        </p:nvSpPr>
        <p:spPr>
          <a:xfrm>
            <a:off x="610071" y="465936"/>
            <a:ext cx="5729568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05A00"/>
                </a:solidFill>
                <a:latin typeface="Garamond" panose="02020404030301010803" pitchFamily="18" charset="0"/>
                <a:ea typeface="ＭＳ Ｐゴシック" pitchFamily="34" charset="-128"/>
              </a:rPr>
              <a:t>Meet Mr. </a:t>
            </a:r>
            <a:r>
              <a:rPr lang="en-US" sz="4000" dirty="0" err="1">
                <a:solidFill>
                  <a:srgbClr val="F05A00"/>
                </a:solidFill>
                <a:latin typeface="Garamond" panose="02020404030301010803" pitchFamily="18" charset="0"/>
                <a:ea typeface="ＭＳ Ｐゴシック" pitchFamily="34" charset="-128"/>
              </a:rPr>
              <a:t>Niceguy</a:t>
            </a:r>
            <a:endParaRPr lang="en-US" sz="4000" dirty="0">
              <a:solidFill>
                <a:srgbClr val="F05A00"/>
              </a:solidFill>
              <a:latin typeface="Garamond" panose="02020404030301010803" pitchFamily="18" charset="0"/>
              <a:ea typeface="ＭＳ Ｐゴシック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2EE20-A10E-41D8-A1E3-E0D40B9F93FE}"/>
              </a:ext>
            </a:extLst>
          </p:cNvPr>
          <p:cNvSpPr txBox="1"/>
          <p:nvPr/>
        </p:nvSpPr>
        <p:spPr>
          <a:xfrm>
            <a:off x="617887" y="350520"/>
            <a:ext cx="4110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spc="300">
                <a:solidFill>
                  <a:schemeClr val="tx1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HOW IT WORKS</a:t>
            </a:r>
            <a:endParaRPr lang="id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36A72-56E9-4E66-AB83-51671D169F14}"/>
              </a:ext>
            </a:extLst>
          </p:cNvPr>
          <p:cNvSpPr txBox="1"/>
          <p:nvPr/>
        </p:nvSpPr>
        <p:spPr>
          <a:xfrm>
            <a:off x="617887" y="1628615"/>
            <a:ext cx="71640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101"/>
                </a:solidFill>
              </a:rPr>
              <a:t>The Plaintiff: </a:t>
            </a:r>
            <a:r>
              <a:rPr lang="en-US" sz="2800" dirty="0">
                <a:solidFill>
                  <a:srgbClr val="010101"/>
                </a:solidFill>
              </a:rPr>
              <a:t>Jim </a:t>
            </a:r>
            <a:r>
              <a:rPr lang="en-US" sz="2800" dirty="0" err="1">
                <a:solidFill>
                  <a:srgbClr val="010101"/>
                </a:solidFill>
              </a:rPr>
              <a:t>Niceguy</a:t>
            </a:r>
            <a:r>
              <a:rPr lang="en-US" sz="2800" dirty="0">
                <a:solidFill>
                  <a:srgbClr val="010101"/>
                </a:solidFill>
              </a:rPr>
              <a:t>, CEO,</a:t>
            </a:r>
            <a:br>
              <a:rPr lang="en-US" sz="2800" dirty="0">
                <a:solidFill>
                  <a:srgbClr val="010101"/>
                </a:solidFill>
              </a:rPr>
            </a:br>
            <a:r>
              <a:rPr lang="en-US" sz="2800" dirty="0">
                <a:solidFill>
                  <a:srgbClr val="010101"/>
                </a:solidFill>
              </a:rPr>
              <a:t>Offshore Funding International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1010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101"/>
                </a:solidFill>
              </a:rPr>
              <a:t>His Claim: </a:t>
            </a:r>
            <a:r>
              <a:rPr lang="en-US" sz="2800" dirty="0">
                <a:solidFill>
                  <a:srgbClr val="010101"/>
                </a:solidFill>
              </a:rPr>
              <a:t>Breach of fiduciary duty and fraud against Ponzi </a:t>
            </a:r>
            <a:r>
              <a:rPr lang="en-US" sz="2800" dirty="0" err="1">
                <a:solidFill>
                  <a:srgbClr val="010101"/>
                </a:solidFill>
              </a:rPr>
              <a:t>Badguys</a:t>
            </a:r>
            <a:r>
              <a:rPr lang="en-US" sz="2800" dirty="0">
                <a:solidFill>
                  <a:srgbClr val="010101"/>
                </a:solidFill>
              </a:rPr>
              <a:t> Inc.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1010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101"/>
                </a:solidFill>
              </a:rPr>
              <a:t>The Legal Budget: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1"/>
                </a:solidFill>
              </a:rPr>
              <a:t>Legal fee estimates: 	$4-6 million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1"/>
                </a:solidFill>
              </a:rPr>
              <a:t>Costs estimates: 		$1-2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1010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101"/>
                </a:solidFill>
              </a:rPr>
              <a:t>Damages Estimate:</a:t>
            </a:r>
            <a:r>
              <a:rPr lang="en-US" sz="2800" dirty="0">
                <a:solidFill>
                  <a:srgbClr val="010101"/>
                </a:solidFill>
              </a:rPr>
              <a:t> 		$60-80 million</a:t>
            </a:r>
            <a:endParaRPr lang="en-US" sz="2800" b="1" dirty="0">
              <a:solidFill>
                <a:srgbClr val="01010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FA432DC-1FA9-411D-9236-3F579C7B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940" y="741426"/>
            <a:ext cx="1415902" cy="16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2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5A0B3-D105-4695-BB22-FA6F0FA9A457}"/>
              </a:ext>
            </a:extLst>
          </p:cNvPr>
          <p:cNvSpPr txBox="1"/>
          <p:nvPr/>
        </p:nvSpPr>
        <p:spPr>
          <a:xfrm>
            <a:off x="5153467" y="2055885"/>
            <a:ext cx="4123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10101"/>
                </a:solidFill>
                <a:latin typeface="+mj-lt"/>
              </a:rPr>
              <a:t>Funding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10101"/>
              </a:solidFill>
              <a:latin typeface="+mj-lt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10101"/>
                </a:solidFill>
                <a:latin typeface="+mj-lt"/>
              </a:rPr>
              <a:t>Return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10101"/>
              </a:solidFill>
              <a:latin typeface="+mj-lt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10101"/>
                </a:solidFill>
                <a:latin typeface="+mj-lt"/>
              </a:rPr>
              <a:t>Waterfall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10101"/>
              </a:solidFill>
              <a:latin typeface="+mj-lt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10101"/>
                </a:solidFill>
                <a:latin typeface="+mj-lt"/>
              </a:rPr>
              <a:t>Exclusivity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FCD95B-3E20-411C-A3B6-CBCB7E8BA276}"/>
              </a:ext>
            </a:extLst>
          </p:cNvPr>
          <p:cNvGrpSpPr/>
          <p:nvPr/>
        </p:nvGrpSpPr>
        <p:grpSpPr>
          <a:xfrm>
            <a:off x="431478" y="445272"/>
            <a:ext cx="8483922" cy="935966"/>
            <a:chOff x="431478" y="445272"/>
            <a:chExt cx="7296477" cy="9359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85CAAC-FD30-47E6-A03B-979030A875BF}"/>
                </a:ext>
              </a:extLst>
            </p:cNvPr>
            <p:cNvSpPr txBox="1"/>
            <p:nvPr/>
          </p:nvSpPr>
          <p:spPr>
            <a:xfrm>
              <a:off x="431478" y="673352"/>
              <a:ext cx="72964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05A00"/>
                  </a:solidFill>
                  <a:latin typeface="Garamond" panose="02020404030301010803" pitchFamily="18" charset="0"/>
                  <a:ea typeface="ＭＳ Ｐゴシック" pitchFamily="34" charset="-128"/>
                  <a:cs typeface="Liberation Sans" panose="020B0604020202020204" pitchFamily="34" charset="0"/>
                </a:rPr>
                <a:t>TS Breakdown:  4 Moving Parts</a:t>
              </a:r>
              <a:endPara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iberation Sans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5CA92C-CBF1-4B2F-B5C2-14FD08298980}"/>
                </a:ext>
              </a:extLst>
            </p:cNvPr>
            <p:cNvSpPr txBox="1"/>
            <p:nvPr/>
          </p:nvSpPr>
          <p:spPr>
            <a:xfrm>
              <a:off x="446169" y="445272"/>
              <a:ext cx="48607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spc="300">
                  <a:solidFill>
                    <a:schemeClr val="tx1">
                      <a:lumMod val="75000"/>
                    </a:schemeClr>
                  </a:solidFill>
                  <a:latin typeface="+mj-lt"/>
                  <a:ea typeface="Roboto Condensed" panose="02000000000000000000" pitchFamily="2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HOW IT WORKS</a:t>
              </a:r>
              <a:endParaRPr lang="id-ID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BEF094F-5325-4A85-B42E-DBBA9F2C61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99" y="1391871"/>
            <a:ext cx="3946375" cy="53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8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AB921-E69A-41C1-B636-09EE223060A3}"/>
              </a:ext>
            </a:extLst>
          </p:cNvPr>
          <p:cNvSpPr txBox="1"/>
          <p:nvPr/>
        </p:nvSpPr>
        <p:spPr>
          <a:xfrm>
            <a:off x="361950" y="280320"/>
            <a:ext cx="4110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300" dirty="0">
                <a:solidFill>
                  <a:schemeClr val="tx1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t>HOW IT WORKS</a:t>
            </a:r>
            <a:endParaRPr lang="id-ID" sz="900" spc="300" dirty="0">
              <a:solidFill>
                <a:schemeClr val="tx1">
                  <a:lumMod val="7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56A36C6-842D-416B-B8FE-6615E0E2C219}"/>
              </a:ext>
            </a:extLst>
          </p:cNvPr>
          <p:cNvSpPr txBox="1">
            <a:spLocks/>
          </p:cNvSpPr>
          <p:nvPr/>
        </p:nvSpPr>
        <p:spPr>
          <a:xfrm>
            <a:off x="361950" y="511152"/>
            <a:ext cx="7886700" cy="697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05A00"/>
                </a:solidFill>
                <a:latin typeface="Garamond" panose="02020404030301010803" pitchFamily="18" charset="0"/>
                <a:ea typeface="ＭＳ Ｐゴシック" pitchFamily="34" charset="-128"/>
                <a:cs typeface="Liberation Sans" panose="020B0604020202020204" pitchFamily="34" charset="0"/>
              </a:rPr>
              <a:t>Term Sheet Inputs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427059-3E1F-4025-BC80-815C4BA2F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13862"/>
              </p:ext>
            </p:extLst>
          </p:nvPr>
        </p:nvGraphicFramePr>
        <p:xfrm>
          <a:off x="427513" y="1386140"/>
          <a:ext cx="8471934" cy="20343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11989">
                  <a:extLst>
                    <a:ext uri="{9D8B030D-6E8A-4147-A177-3AD203B41FA5}">
                      <a16:colId xmlns:a16="http://schemas.microsoft.com/office/drawing/2014/main" val="2964791424"/>
                    </a:ext>
                  </a:extLst>
                </a:gridCol>
                <a:gridCol w="1499117">
                  <a:extLst>
                    <a:ext uri="{9D8B030D-6E8A-4147-A177-3AD203B41FA5}">
                      <a16:colId xmlns:a16="http://schemas.microsoft.com/office/drawing/2014/main" val="4037605328"/>
                    </a:ext>
                  </a:extLst>
                </a:gridCol>
                <a:gridCol w="1424763">
                  <a:extLst>
                    <a:ext uri="{9D8B030D-6E8A-4147-A177-3AD203B41FA5}">
                      <a16:colId xmlns:a16="http://schemas.microsoft.com/office/drawing/2014/main" val="1914929491"/>
                    </a:ext>
                  </a:extLst>
                </a:gridCol>
                <a:gridCol w="1312087">
                  <a:extLst>
                    <a:ext uri="{9D8B030D-6E8A-4147-A177-3AD203B41FA5}">
                      <a16:colId xmlns:a16="http://schemas.microsoft.com/office/drawing/2014/main" val="2950368399"/>
                    </a:ext>
                  </a:extLst>
                </a:gridCol>
                <a:gridCol w="1411989">
                  <a:extLst>
                    <a:ext uri="{9D8B030D-6E8A-4147-A177-3AD203B41FA5}">
                      <a16:colId xmlns:a16="http://schemas.microsoft.com/office/drawing/2014/main" val="1014367472"/>
                    </a:ext>
                  </a:extLst>
                </a:gridCol>
                <a:gridCol w="1411989">
                  <a:extLst>
                    <a:ext uri="{9D8B030D-6E8A-4147-A177-3AD203B41FA5}">
                      <a16:colId xmlns:a16="http://schemas.microsoft.com/office/drawing/2014/main" val="3932363144"/>
                    </a:ext>
                  </a:extLst>
                </a:gridCol>
              </a:tblGrid>
              <a:tr h="7121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 Type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Law Firm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50-50 Fee Share?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Attorney’s Fee Budget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Costs Budget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Working Capital?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73091"/>
                  </a:ext>
                </a:extLst>
              </a:tr>
              <a:tr h="9318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Offshore v. Ponzi </a:t>
                      </a:r>
                    </a:p>
                    <a:p>
                      <a:pPr marL="0" marR="0" algn="ctr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Breach of Fiduciary Duty / Fraud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$4-6M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$1.5M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$500,000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052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2BC936-8DC8-4F74-AE51-C07591A85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387"/>
              </p:ext>
            </p:extLst>
          </p:nvPr>
        </p:nvGraphicFramePr>
        <p:xfrm>
          <a:off x="459412" y="3843566"/>
          <a:ext cx="8471934" cy="193675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1411989">
                  <a:extLst>
                    <a:ext uri="{9D8B030D-6E8A-4147-A177-3AD203B41FA5}">
                      <a16:colId xmlns:a16="http://schemas.microsoft.com/office/drawing/2014/main" val="1212396413"/>
                    </a:ext>
                  </a:extLst>
                </a:gridCol>
                <a:gridCol w="1411989">
                  <a:extLst>
                    <a:ext uri="{9D8B030D-6E8A-4147-A177-3AD203B41FA5}">
                      <a16:colId xmlns:a16="http://schemas.microsoft.com/office/drawing/2014/main" val="3089010308"/>
                    </a:ext>
                  </a:extLst>
                </a:gridCol>
                <a:gridCol w="1411989">
                  <a:extLst>
                    <a:ext uri="{9D8B030D-6E8A-4147-A177-3AD203B41FA5}">
                      <a16:colId xmlns:a16="http://schemas.microsoft.com/office/drawing/2014/main" val="2454434086"/>
                    </a:ext>
                  </a:extLst>
                </a:gridCol>
                <a:gridCol w="1411989">
                  <a:extLst>
                    <a:ext uri="{9D8B030D-6E8A-4147-A177-3AD203B41FA5}">
                      <a16:colId xmlns:a16="http://schemas.microsoft.com/office/drawing/2014/main" val="45402014"/>
                    </a:ext>
                  </a:extLst>
                </a:gridCol>
                <a:gridCol w="1411989">
                  <a:extLst>
                    <a:ext uri="{9D8B030D-6E8A-4147-A177-3AD203B41FA5}">
                      <a16:colId xmlns:a16="http://schemas.microsoft.com/office/drawing/2014/main" val="2890876152"/>
                    </a:ext>
                  </a:extLst>
                </a:gridCol>
                <a:gridCol w="1411989">
                  <a:extLst>
                    <a:ext uri="{9D8B030D-6E8A-4147-A177-3AD203B41FA5}">
                      <a16:colId xmlns:a16="http://schemas.microsoft.com/office/drawing/2014/main" val="3133280584"/>
                    </a:ext>
                  </a:extLst>
                </a:gridCol>
              </a:tblGrid>
              <a:tr h="899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Time to Trial</a:t>
                      </a:r>
                      <a:endParaRPr lang="en-US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Damages Range</a:t>
                      </a:r>
                      <a:endParaRPr lang="en-US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Client Contribution to Costs?</a:t>
                      </a:r>
                      <a:endParaRPr lang="en-US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Early Settlement</a:t>
                      </a:r>
                      <a:endParaRPr lang="en-US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Exclusivity Period</a:t>
                      </a:r>
                      <a:endParaRPr lang="en-US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Principal Protection From Other Cases?</a:t>
                      </a:r>
                      <a:endParaRPr lang="en-US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67352"/>
                  </a:ext>
                </a:extLst>
              </a:tr>
              <a:tr h="547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~24 months</a:t>
                      </a: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$60-80M</a:t>
                      </a: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Yes.  $250,000-$500,000</a:t>
                      </a: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Unlikely</a:t>
                      </a: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-45</a:t>
                      </a:r>
                      <a:r>
                        <a:rPr lang="en-GB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days</a:t>
                      </a: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539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30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49F28FC-2831-43D0-8106-C005D22CB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17483" y="1126141"/>
            <a:ext cx="4229491" cy="573185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986BB59-FA05-4514-AB9F-89AB6D7C4601}"/>
              </a:ext>
            </a:extLst>
          </p:cNvPr>
          <p:cNvSpPr/>
          <p:nvPr/>
        </p:nvSpPr>
        <p:spPr>
          <a:xfrm>
            <a:off x="718517" y="1695893"/>
            <a:ext cx="6345477" cy="3290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AB921-E69A-41C1-B636-09EE223060A3}"/>
              </a:ext>
            </a:extLst>
          </p:cNvPr>
          <p:cNvSpPr txBox="1"/>
          <p:nvPr/>
        </p:nvSpPr>
        <p:spPr>
          <a:xfrm>
            <a:off x="361950" y="280320"/>
            <a:ext cx="4110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300" dirty="0">
                <a:solidFill>
                  <a:schemeClr val="tx1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t>HOW IT WORKS</a:t>
            </a:r>
            <a:endParaRPr lang="id-ID" sz="900" spc="300" dirty="0">
              <a:solidFill>
                <a:schemeClr val="tx1">
                  <a:lumMod val="7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56A36C6-842D-416B-B8FE-6615E0E2C219}"/>
              </a:ext>
            </a:extLst>
          </p:cNvPr>
          <p:cNvSpPr txBox="1">
            <a:spLocks/>
          </p:cNvSpPr>
          <p:nvPr/>
        </p:nvSpPr>
        <p:spPr>
          <a:xfrm>
            <a:off x="361950" y="511152"/>
            <a:ext cx="7886700" cy="697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05A00"/>
                </a:solidFill>
                <a:latin typeface="Garamond" panose="02020404030301010803" pitchFamily="18" charset="0"/>
                <a:ea typeface="ＭＳ Ｐゴシック" pitchFamily="34" charset="-128"/>
                <a:cs typeface="Liberation Sans" panose="020B0604020202020204" pitchFamily="34" charset="0"/>
              </a:rPr>
              <a:t>Completing TS: Funding</a:t>
            </a:r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30016A-36E8-4D66-9072-426ABD756FAF}"/>
              </a:ext>
            </a:extLst>
          </p:cNvPr>
          <p:cNvSpPr txBox="1"/>
          <p:nvPr/>
        </p:nvSpPr>
        <p:spPr>
          <a:xfrm>
            <a:off x="1611037" y="7023679"/>
            <a:ext cx="7406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*Client contribution is 11% of total commitment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459268F-4DE8-4725-B265-25073EA7D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0" b="4778"/>
          <a:stretch/>
        </p:blipFill>
        <p:spPr>
          <a:xfrm>
            <a:off x="840992" y="1730456"/>
            <a:ext cx="6086120" cy="3161459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F68BEA9-6B60-4034-AC8C-E8905CAFA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09189"/>
              </p:ext>
            </p:extLst>
          </p:nvPr>
        </p:nvGraphicFramePr>
        <p:xfrm>
          <a:off x="7246453" y="257629"/>
          <a:ext cx="1839339" cy="621552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1839339">
                  <a:extLst>
                    <a:ext uri="{9D8B030D-6E8A-4147-A177-3AD203B41FA5}">
                      <a16:colId xmlns:a16="http://schemas.microsoft.com/office/drawing/2014/main" val="4217974515"/>
                    </a:ext>
                  </a:extLst>
                </a:gridCol>
              </a:tblGrid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Fee Budget</a:t>
                      </a:r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74367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$4-6M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00891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Costs Budget</a:t>
                      </a:r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90110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$1-2M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10421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Working Capital</a:t>
                      </a:r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914641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$500K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57747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Damages Range</a:t>
                      </a:r>
                      <a:endParaRPr lang="en-US" sz="1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78458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$60-80M</a:t>
                      </a: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86257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Client Contribution</a:t>
                      </a:r>
                      <a:endParaRPr lang="en-US" sz="1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756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$500,000</a:t>
                      </a: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9484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75800D66-267F-41DC-ADF8-7F79BAF9D5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2884"/>
          <a:stretch/>
        </p:blipFill>
        <p:spPr>
          <a:xfrm>
            <a:off x="840992" y="1800088"/>
            <a:ext cx="6086120" cy="30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39D93EE-034C-4E24-A779-A9C3DA93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17483" y="1126141"/>
            <a:ext cx="4229491" cy="5731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9057B-B1DB-415B-B02B-25A14AD8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8" y="1523848"/>
            <a:ext cx="6319435" cy="343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AB921-E69A-41C1-B636-09EE223060A3}"/>
              </a:ext>
            </a:extLst>
          </p:cNvPr>
          <p:cNvSpPr txBox="1"/>
          <p:nvPr/>
        </p:nvSpPr>
        <p:spPr>
          <a:xfrm>
            <a:off x="361950" y="280320"/>
            <a:ext cx="4110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300" dirty="0">
                <a:solidFill>
                  <a:schemeClr val="tx1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t>HOW IT WORKS</a:t>
            </a:r>
            <a:endParaRPr lang="id-ID" sz="900" spc="300" dirty="0">
              <a:solidFill>
                <a:schemeClr val="tx1">
                  <a:lumMod val="75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56A36C6-842D-416B-B8FE-6615E0E2C219}"/>
              </a:ext>
            </a:extLst>
          </p:cNvPr>
          <p:cNvSpPr txBox="1">
            <a:spLocks/>
          </p:cNvSpPr>
          <p:nvPr/>
        </p:nvSpPr>
        <p:spPr>
          <a:xfrm>
            <a:off x="361950" y="511152"/>
            <a:ext cx="7886700" cy="697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05A00"/>
                </a:solidFill>
                <a:latin typeface="Garamond" panose="02020404030301010803" pitchFamily="18" charset="0"/>
                <a:ea typeface="ＭＳ Ｐゴシック" pitchFamily="34" charset="-128"/>
                <a:cs typeface="Liberation Sans" panose="020B0604020202020204" pitchFamily="34" charset="0"/>
              </a:rPr>
              <a:t>Completing TS: Return/Priority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41671-C9B8-47FE-9AF4-632816179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49" y="1614993"/>
            <a:ext cx="5927240" cy="329291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79E80E-B6D2-41FD-88D6-2EBD2A72D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8560"/>
              </p:ext>
            </p:extLst>
          </p:nvPr>
        </p:nvGraphicFramePr>
        <p:xfrm>
          <a:off x="2805806" y="2703648"/>
          <a:ext cx="3766995" cy="1157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507">
                  <a:extLst>
                    <a:ext uri="{9D8B030D-6E8A-4147-A177-3AD203B41FA5}">
                      <a16:colId xmlns:a16="http://schemas.microsoft.com/office/drawing/2014/main" val="2482093180"/>
                    </a:ext>
                  </a:extLst>
                </a:gridCol>
                <a:gridCol w="1337577">
                  <a:extLst>
                    <a:ext uri="{9D8B030D-6E8A-4147-A177-3AD203B41FA5}">
                      <a16:colId xmlns:a16="http://schemas.microsoft.com/office/drawing/2014/main" val="3067706271"/>
                    </a:ext>
                  </a:extLst>
                </a:gridCol>
                <a:gridCol w="1165911">
                  <a:extLst>
                    <a:ext uri="{9D8B030D-6E8A-4147-A177-3AD203B41FA5}">
                      <a16:colId xmlns:a16="http://schemas.microsoft.com/office/drawing/2014/main" val="321004985"/>
                    </a:ext>
                  </a:extLst>
                </a:gridCol>
              </a:tblGrid>
              <a:tr h="320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65%</a:t>
                      </a:r>
                      <a:b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A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60%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57.5%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316741"/>
                  </a:ext>
                </a:extLst>
              </a:tr>
              <a:tr h="3139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17.5%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20%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20%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163409"/>
                  </a:ext>
                </a:extLst>
              </a:tr>
              <a:tr h="4778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Greater of 2x and 17.5%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Greater of 3x and </a:t>
                      </a:r>
                      <a:b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20%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Greater of 3.5x and 22.5%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88377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58547E1-F31E-4F90-BE44-2D7D61C1B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1879"/>
              </p:ext>
            </p:extLst>
          </p:nvPr>
        </p:nvGraphicFramePr>
        <p:xfrm>
          <a:off x="7246453" y="257629"/>
          <a:ext cx="1839339" cy="5101498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1839339">
                  <a:extLst>
                    <a:ext uri="{9D8B030D-6E8A-4147-A177-3AD203B41FA5}">
                      <a16:colId xmlns:a16="http://schemas.microsoft.com/office/drawing/2014/main" val="4217974515"/>
                    </a:ext>
                  </a:extLst>
                </a:gridCol>
              </a:tblGrid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Claim Type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74367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Breach of Fiduciary Duty / Fraud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00891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Time to Trial:</a:t>
                      </a:r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90110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 Months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10421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Damages Range</a:t>
                      </a:r>
                      <a:endParaRPr lang="en-US" sz="1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78458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$60-80M</a:t>
                      </a: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86257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Principal Protection</a:t>
                      </a:r>
                      <a:endParaRPr lang="en-US" sz="1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756"/>
                  </a:ext>
                </a:extLst>
              </a:tr>
              <a:tr h="62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6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alidity Custom 1">
      <a:dk1>
        <a:srgbClr val="8C8983"/>
      </a:dk1>
      <a:lt1>
        <a:srgbClr val="FFFFFF"/>
      </a:lt1>
      <a:dk2>
        <a:srgbClr val="F96302"/>
      </a:dk2>
      <a:lt2>
        <a:srgbClr val="E7E6E6"/>
      </a:lt2>
      <a:accent1>
        <a:srgbClr val="8CAFAD"/>
      </a:accent1>
      <a:accent2>
        <a:srgbClr val="004459"/>
      </a:accent2>
      <a:accent3>
        <a:srgbClr val="992034"/>
      </a:accent3>
      <a:accent4>
        <a:srgbClr val="666D70"/>
      </a:accent4>
      <a:accent5>
        <a:srgbClr val="5E99AA"/>
      </a:accent5>
      <a:accent6>
        <a:srgbClr val="995F06"/>
      </a:accent6>
      <a:hlink>
        <a:srgbClr val="992035"/>
      </a:hlink>
      <a:folHlink>
        <a:srgbClr val="5E99A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40344</TotalTime>
  <Words>527</Words>
  <Application>Microsoft Office PowerPoint</Application>
  <PresentationFormat>On-screen Show (4:3)</PresentationFormat>
  <Paragraphs>131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Amiri</vt:lpstr>
      <vt:lpstr>Arial</vt:lpstr>
      <vt:lpstr>Calibri</vt:lpstr>
      <vt:lpstr>Calibri Light</vt:lpstr>
      <vt:lpstr>Garamond</vt:lpstr>
      <vt:lpstr>Roboto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Irvine</dc:creator>
  <cp:lastModifiedBy>Kate</cp:lastModifiedBy>
  <cp:revision>319</cp:revision>
  <cp:lastPrinted>2019-04-10T13:37:44Z</cp:lastPrinted>
  <dcterms:created xsi:type="dcterms:W3CDTF">2019-02-09T00:44:20Z</dcterms:created>
  <dcterms:modified xsi:type="dcterms:W3CDTF">2020-12-09T11:49:50Z</dcterms:modified>
</cp:coreProperties>
</file>